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표지. 문장은 대표님이 실제로 쓰는 말로 바꿔 드릴 수 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[고객 확인] 설립 연도·직원 수·공장 면적·위치·주력 분야는 모두 손님 자료로 바꿉니다.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[고객 확인] 가공 가능 크기와 후처리 협력 범위.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[고객 확인] 실제로 자주 다루는 소재만 남깁니다.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[고객 확인] 설비 대수·사양(제조사·모델명은 손님이 원하면 추가). 합계 15대는 표에서 자동 계산.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[고객 확인] 견적 회신 기간, 시제품 기간은 손님 실제 평균으로.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[고객 확인] 측정 장비 목록, 상시 가공 공차(±0.01mm), 성적서 양식.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[고객 확인] 네 숫자 모두 손님 출하 기록에서 다시 계산합니다. 근거 없는 숫자는 싣지 않습니다.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[고객 확인] 실제 납품 분야와 예시 부품. 거래처 이름·로고는 거래처 허락을 받은 경우에만 싣습니다.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[고객 확인] 전화·이메일·주소·영업시간. 견본은 가짜 표기입니다.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18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1-0" descr="C:\Users\master\Desktop\클로드코드 프로그램\agency-hq\samples\company-deck\art\flange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1000" y="762000"/>
            <a:ext cx="5969000" cy="5969000"/>
          </a:xfrm>
          <a:prstGeom prst="rect">
            <a:avLst/>
          </a:prstGeom>
        </p:spPr>
      </p:pic>
      <p:sp>
        <p:nvSpPr>
          <p:cNvPr id="3" name="s1-1"/>
          <p:cNvSpPr txBox="1"/>
          <p:nvPr/>
        </p:nvSpPr>
        <p:spPr>
          <a:xfrm>
            <a:off x="762000" y="381000"/>
            <a:ext cx="5943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세온정밀</a:t>
            </a:r>
            <a:endParaRPr lang="en-US" sz="1300" dirty="0"/>
          </a:p>
        </p:txBody>
      </p:sp>
      <p:sp>
        <p:nvSpPr>
          <p:cNvPr id="4" name="s1-2"/>
          <p:cNvSpPr txBox="1"/>
          <p:nvPr/>
        </p:nvSpPr>
        <p:spPr>
          <a:xfrm>
            <a:off x="762000" y="2095500"/>
            <a:ext cx="72644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400"/>
              </a:lnSpc>
              <a:buNone/>
            </a:pPr>
            <a:r>
              <a:rPr lang="en-US" sz="5200" b="1" spc="-1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도면대로 깎고,</a:t>
            </a:r>
            <a:endParaRPr lang="en-US" sz="5200" dirty="0"/>
          </a:p>
          <a:p>
            <a:pPr algn="l" indent="0" marL="0">
              <a:lnSpc>
                <a:spcPct val="110400"/>
              </a:lnSpc>
              <a:buNone/>
            </a:pPr>
            <a:r>
              <a:rPr lang="en-US" sz="5200" b="1" spc="-1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약속한 날 보냅니다</a:t>
            </a:r>
            <a:endParaRPr lang="en-US" sz="5200" dirty="0"/>
          </a:p>
        </p:txBody>
      </p:sp>
      <p:sp>
        <p:nvSpPr>
          <p:cNvPr id="5" name="s1-3"/>
          <p:cNvSpPr txBox="1"/>
          <p:nvPr/>
        </p:nvSpPr>
        <p:spPr>
          <a:xfrm>
            <a:off x="762000" y="4127500"/>
            <a:ext cx="6604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700" dirty="0">
                <a:solidFill>
                  <a:srgbClr val="D7DCE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CNC 선반·머시닝 정밀 부품 가공</a:t>
            </a:r>
            <a:endParaRPr lang="en-US" sz="1700" dirty="0"/>
          </a:p>
        </p:txBody>
      </p:sp>
      <p:sp>
        <p:nvSpPr>
          <p:cNvPr id="6" name="s1-4"/>
          <p:cNvSpPr txBox="1"/>
          <p:nvPr/>
        </p:nvSpPr>
        <p:spPr>
          <a:xfrm>
            <a:off x="762000" y="4457700"/>
            <a:ext cx="6604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70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시제품 1개부터 양산 3,000개까지</a:t>
            </a:r>
            <a:endParaRPr lang="en-US" sz="1700" dirty="0"/>
          </a:p>
        </p:txBody>
      </p:sp>
      <p:sp>
        <p:nvSpPr>
          <p:cNvPr id="7" name="s1-5"/>
          <p:cNvSpPr/>
          <p:nvPr/>
        </p:nvSpPr>
        <p:spPr>
          <a:xfrm>
            <a:off x="762000" y="5715000"/>
            <a:ext cx="5588000" cy="0"/>
          </a:xfrm>
          <a:prstGeom prst="line">
            <a:avLst/>
          </a:prstGeom>
          <a:noFill/>
          <a:ln w="12700">
            <a:solidFill>
              <a:srgbClr val="363C43"/>
            </a:solidFill>
            <a:prstDash val="solid"/>
          </a:ln>
        </p:spPr>
      </p:sp>
      <p:sp>
        <p:nvSpPr>
          <p:cNvPr id="8" name="s1-6"/>
          <p:cNvSpPr txBox="1"/>
          <p:nvPr/>
        </p:nvSpPr>
        <p:spPr>
          <a:xfrm>
            <a:off x="762000" y="5905500"/>
            <a:ext cx="3962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20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회사소개서 2026</a:t>
            </a:r>
            <a:endParaRPr lang="en-US" sz="1200" dirty="0"/>
          </a:p>
        </p:txBody>
      </p:sp>
      <p:sp>
        <p:nvSpPr>
          <p:cNvPr id="9" name="s1-7"/>
          <p:cNvSpPr txBox="1"/>
          <p:nvPr/>
        </p:nvSpPr>
        <p:spPr>
          <a:xfrm>
            <a:off x="3556000" y="5905500"/>
            <a:ext cx="369824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20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경기도 안산시 단원구</a:t>
            </a:r>
            <a:endParaRPr lang="en-US" sz="1200" dirty="0"/>
          </a:p>
        </p:txBody>
      </p:sp>
      <p:sp>
        <p:nvSpPr>
          <p:cNvPr id="10" name="s1-8"/>
          <p:cNvSpPr txBox="1"/>
          <p:nvPr/>
        </p:nvSpPr>
        <p:spPr>
          <a:xfrm>
            <a:off x="10795000" y="64643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000" dirty="0">
                <a:solidFill>
                  <a:srgbClr val="5A626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견본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2-0"/>
          <p:cNvSpPr txBox="1"/>
          <p:nvPr/>
        </p:nvSpPr>
        <p:spPr>
          <a:xfrm>
            <a:off x="762000" y="381000"/>
            <a:ext cx="5943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1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세온정밀  회사소개서</a:t>
            </a:r>
            <a:endParaRPr lang="en-US" sz="1100" dirty="0"/>
          </a:p>
        </p:txBody>
      </p:sp>
      <p:sp>
        <p:nvSpPr>
          <p:cNvPr id="3" name="s2-1"/>
          <p:cNvSpPr txBox="1"/>
          <p:nvPr/>
        </p:nvSpPr>
        <p:spPr>
          <a:xfrm>
            <a:off x="9525000" y="381000"/>
            <a:ext cx="1981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100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 / 10</a:t>
            </a:r>
            <a:endParaRPr lang="en-US" sz="1100" dirty="0"/>
          </a:p>
        </p:txBody>
      </p:sp>
      <p:sp>
        <p:nvSpPr>
          <p:cNvPr id="4" name="s2-2"/>
          <p:cNvSpPr txBox="1"/>
          <p:nvPr/>
        </p:nvSpPr>
        <p:spPr>
          <a:xfrm>
            <a:off x="10795000" y="64643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000" dirty="0">
                <a:solidFill>
                  <a:srgbClr val="B4BAC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견본</a:t>
            </a:r>
            <a:endParaRPr lang="en-US" sz="1000" dirty="0"/>
          </a:p>
        </p:txBody>
      </p:sp>
      <p:sp>
        <p:nvSpPr>
          <p:cNvPr id="5" name="s2-3"/>
          <p:cNvSpPr txBox="1"/>
          <p:nvPr/>
        </p:nvSpPr>
        <p:spPr>
          <a:xfrm>
            <a:off x="762000" y="1066800"/>
            <a:ext cx="79248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C8501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회사 개요</a:t>
            </a:r>
            <a:endParaRPr lang="en-US" sz="1300" dirty="0"/>
          </a:p>
        </p:txBody>
      </p:sp>
      <p:sp>
        <p:nvSpPr>
          <p:cNvPr id="6" name="s2-4"/>
          <p:cNvSpPr txBox="1"/>
          <p:nvPr/>
        </p:nvSpPr>
        <p:spPr>
          <a:xfrm>
            <a:off x="762000" y="1397000"/>
            <a:ext cx="99060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spc="-100" kern="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15년째 한자리에서</a:t>
            </a:r>
            <a:endParaRPr lang="en-US" sz="32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3200" b="1" spc="-100" kern="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금속 부품을 깎고 있습니다</a:t>
            </a:r>
            <a:endParaRPr lang="en-US" sz="3200" dirty="0"/>
          </a:p>
        </p:txBody>
      </p:sp>
      <p:sp>
        <p:nvSpPr>
          <p:cNvPr id="7" name="s2-5"/>
          <p:cNvSpPr txBox="1"/>
          <p:nvPr/>
        </p:nvSpPr>
        <p:spPr>
          <a:xfrm>
            <a:off x="762000" y="2984500"/>
            <a:ext cx="92456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7200"/>
              </a:lnSpc>
              <a:buNone/>
            </a:pPr>
            <a:r>
              <a:rPr lang="en-US" sz="16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반도체 장비와 자동화 설비에 들어가는 축·블록·브래킷을 주로 만듭니다.</a:t>
            </a:r>
            <a:endParaRPr lang="en-US" sz="1600" dirty="0"/>
          </a:p>
          <a:p>
            <a:pPr algn="l" indent="0" marL="0">
              <a:lnSpc>
                <a:spcPct val="147200"/>
              </a:lnSpc>
              <a:buNone/>
            </a:pPr>
            <a:r>
              <a:rPr lang="en-US" sz="16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도면 검토부터 출하 검사까지 한 공장 안에서 합니다.</a:t>
            </a:r>
            <a:endParaRPr lang="en-US" sz="1600" dirty="0"/>
          </a:p>
        </p:txBody>
      </p:sp>
      <p:sp>
        <p:nvSpPr>
          <p:cNvPr id="8" name="s2-6"/>
          <p:cNvSpPr/>
          <p:nvPr/>
        </p:nvSpPr>
        <p:spPr>
          <a:xfrm>
            <a:off x="762000" y="4699000"/>
            <a:ext cx="2413000" cy="0"/>
          </a:xfrm>
          <a:prstGeom prst="line">
            <a:avLst/>
          </a:prstGeom>
          <a:noFill/>
          <a:ln w="19050">
            <a:solidFill>
              <a:srgbClr val="15181C"/>
            </a:solidFill>
            <a:prstDash val="solid"/>
          </a:ln>
        </p:spPr>
      </p:sp>
      <p:sp>
        <p:nvSpPr>
          <p:cNvPr id="9" name="s2-7"/>
          <p:cNvSpPr txBox="1"/>
          <p:nvPr/>
        </p:nvSpPr>
        <p:spPr>
          <a:xfrm>
            <a:off x="762000" y="4851400"/>
            <a:ext cx="250952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2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설립</a:t>
            </a:r>
            <a:endParaRPr lang="en-US" sz="1200" dirty="0"/>
          </a:p>
        </p:txBody>
      </p:sp>
      <p:sp>
        <p:nvSpPr>
          <p:cNvPr id="10" name="s2-8"/>
          <p:cNvSpPr txBox="1"/>
          <p:nvPr/>
        </p:nvSpPr>
        <p:spPr>
          <a:xfrm>
            <a:off x="762000" y="5156200"/>
            <a:ext cx="2641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000" b="1" spc="-100" kern="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2011년</a:t>
            </a:r>
            <a:endParaRPr lang="en-US" sz="3000" dirty="0"/>
          </a:p>
        </p:txBody>
      </p:sp>
      <p:sp>
        <p:nvSpPr>
          <p:cNvPr id="11" name="s2-9"/>
          <p:cNvSpPr txBox="1"/>
          <p:nvPr/>
        </p:nvSpPr>
        <p:spPr>
          <a:xfrm>
            <a:off x="762000" y="5727700"/>
            <a:ext cx="250952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2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15년째 같은 자리</a:t>
            </a:r>
            <a:endParaRPr lang="en-US" sz="1200" dirty="0"/>
          </a:p>
        </p:txBody>
      </p:sp>
      <p:sp>
        <p:nvSpPr>
          <p:cNvPr id="12" name="s2-10"/>
          <p:cNvSpPr/>
          <p:nvPr/>
        </p:nvSpPr>
        <p:spPr>
          <a:xfrm>
            <a:off x="3429000" y="4699000"/>
            <a:ext cx="2413000" cy="0"/>
          </a:xfrm>
          <a:prstGeom prst="line">
            <a:avLst/>
          </a:prstGeom>
          <a:noFill/>
          <a:ln w="19050">
            <a:solidFill>
              <a:srgbClr val="15181C"/>
            </a:solidFill>
            <a:prstDash val="solid"/>
          </a:ln>
        </p:spPr>
      </p:sp>
      <p:sp>
        <p:nvSpPr>
          <p:cNvPr id="13" name="s2-11"/>
          <p:cNvSpPr txBox="1"/>
          <p:nvPr/>
        </p:nvSpPr>
        <p:spPr>
          <a:xfrm>
            <a:off x="3429000" y="4851400"/>
            <a:ext cx="250952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2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직원</a:t>
            </a:r>
            <a:endParaRPr lang="en-US" sz="1200" dirty="0"/>
          </a:p>
        </p:txBody>
      </p:sp>
      <p:sp>
        <p:nvSpPr>
          <p:cNvPr id="14" name="s2-12"/>
          <p:cNvSpPr txBox="1"/>
          <p:nvPr/>
        </p:nvSpPr>
        <p:spPr>
          <a:xfrm>
            <a:off x="3429000" y="5156200"/>
            <a:ext cx="2641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000" b="1" spc="-100" kern="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14명</a:t>
            </a:r>
            <a:endParaRPr lang="en-US" sz="3000" dirty="0"/>
          </a:p>
        </p:txBody>
      </p:sp>
      <p:sp>
        <p:nvSpPr>
          <p:cNvPr id="15" name="s2-13"/>
          <p:cNvSpPr txBox="1"/>
          <p:nvPr/>
        </p:nvSpPr>
        <p:spPr>
          <a:xfrm>
            <a:off x="3429000" y="5727700"/>
            <a:ext cx="250952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2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가공 9 · 품질 2 · 사무 3</a:t>
            </a:r>
            <a:endParaRPr lang="en-US" sz="1200" dirty="0"/>
          </a:p>
        </p:txBody>
      </p:sp>
      <p:sp>
        <p:nvSpPr>
          <p:cNvPr id="16" name="s2-14"/>
          <p:cNvSpPr/>
          <p:nvPr/>
        </p:nvSpPr>
        <p:spPr>
          <a:xfrm>
            <a:off x="6096000" y="4699000"/>
            <a:ext cx="2413000" cy="0"/>
          </a:xfrm>
          <a:prstGeom prst="line">
            <a:avLst/>
          </a:prstGeom>
          <a:noFill/>
          <a:ln w="19050">
            <a:solidFill>
              <a:srgbClr val="15181C"/>
            </a:solidFill>
            <a:prstDash val="solid"/>
          </a:ln>
        </p:spPr>
      </p:sp>
      <p:sp>
        <p:nvSpPr>
          <p:cNvPr id="17" name="s2-15"/>
          <p:cNvSpPr txBox="1"/>
          <p:nvPr/>
        </p:nvSpPr>
        <p:spPr>
          <a:xfrm>
            <a:off x="6096000" y="4851400"/>
            <a:ext cx="250952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2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공장</a:t>
            </a:r>
            <a:endParaRPr lang="en-US" sz="1200" dirty="0"/>
          </a:p>
        </p:txBody>
      </p:sp>
      <p:sp>
        <p:nvSpPr>
          <p:cNvPr id="18" name="s2-16"/>
          <p:cNvSpPr txBox="1"/>
          <p:nvPr/>
        </p:nvSpPr>
        <p:spPr>
          <a:xfrm>
            <a:off x="6096000" y="5156200"/>
            <a:ext cx="2641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000" b="1" spc="-100" kern="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660㎡</a:t>
            </a:r>
            <a:endParaRPr lang="en-US" sz="3000" dirty="0"/>
          </a:p>
        </p:txBody>
      </p:sp>
      <p:sp>
        <p:nvSpPr>
          <p:cNvPr id="19" name="s2-17"/>
          <p:cNvSpPr txBox="1"/>
          <p:nvPr/>
        </p:nvSpPr>
        <p:spPr>
          <a:xfrm>
            <a:off x="6096000" y="5727700"/>
            <a:ext cx="250952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2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약 200평, 단층</a:t>
            </a:r>
            <a:endParaRPr lang="en-US" sz="1200" dirty="0"/>
          </a:p>
        </p:txBody>
      </p:sp>
      <p:sp>
        <p:nvSpPr>
          <p:cNvPr id="20" name="s2-18"/>
          <p:cNvSpPr/>
          <p:nvPr/>
        </p:nvSpPr>
        <p:spPr>
          <a:xfrm>
            <a:off x="8763000" y="4699000"/>
            <a:ext cx="2413000" cy="0"/>
          </a:xfrm>
          <a:prstGeom prst="line">
            <a:avLst/>
          </a:prstGeom>
          <a:noFill/>
          <a:ln w="19050">
            <a:solidFill>
              <a:srgbClr val="15181C"/>
            </a:solidFill>
            <a:prstDash val="solid"/>
          </a:ln>
        </p:spPr>
      </p:sp>
      <p:sp>
        <p:nvSpPr>
          <p:cNvPr id="21" name="s2-19"/>
          <p:cNvSpPr txBox="1"/>
          <p:nvPr/>
        </p:nvSpPr>
        <p:spPr>
          <a:xfrm>
            <a:off x="8763000" y="4851400"/>
            <a:ext cx="250952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2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위치</a:t>
            </a:r>
            <a:endParaRPr lang="en-US" sz="1200" dirty="0"/>
          </a:p>
        </p:txBody>
      </p:sp>
      <p:sp>
        <p:nvSpPr>
          <p:cNvPr id="22" name="s2-20"/>
          <p:cNvSpPr txBox="1"/>
          <p:nvPr/>
        </p:nvSpPr>
        <p:spPr>
          <a:xfrm>
            <a:off x="8763000" y="5156200"/>
            <a:ext cx="2641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반월국가산업단지</a:t>
            </a:r>
            <a:endParaRPr lang="en-US" sz="2200" dirty="0"/>
          </a:p>
        </p:txBody>
      </p:sp>
      <p:sp>
        <p:nvSpPr>
          <p:cNvPr id="23" name="s2-21"/>
          <p:cNvSpPr txBox="1"/>
          <p:nvPr/>
        </p:nvSpPr>
        <p:spPr>
          <a:xfrm>
            <a:off x="8763000" y="5727700"/>
            <a:ext cx="250952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2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경기도 안산시 단원구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-0"/>
          <p:cNvSpPr txBox="1"/>
          <p:nvPr/>
        </p:nvSpPr>
        <p:spPr>
          <a:xfrm>
            <a:off x="762000" y="381000"/>
            <a:ext cx="5943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1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세온정밀  회사소개서</a:t>
            </a:r>
            <a:endParaRPr lang="en-US" sz="1100" dirty="0"/>
          </a:p>
        </p:txBody>
      </p:sp>
      <p:sp>
        <p:nvSpPr>
          <p:cNvPr id="3" name="s3-1"/>
          <p:cNvSpPr txBox="1"/>
          <p:nvPr/>
        </p:nvSpPr>
        <p:spPr>
          <a:xfrm>
            <a:off x="9525000" y="381000"/>
            <a:ext cx="1981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100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 / 10</a:t>
            </a:r>
            <a:endParaRPr lang="en-US" sz="1100" dirty="0"/>
          </a:p>
        </p:txBody>
      </p:sp>
      <p:sp>
        <p:nvSpPr>
          <p:cNvPr id="4" name="s3-2"/>
          <p:cNvSpPr txBox="1"/>
          <p:nvPr/>
        </p:nvSpPr>
        <p:spPr>
          <a:xfrm>
            <a:off x="10795000" y="64643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000" dirty="0">
                <a:solidFill>
                  <a:srgbClr val="B4BAC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견본</a:t>
            </a:r>
            <a:endParaRPr lang="en-US" sz="1000" dirty="0"/>
          </a:p>
        </p:txBody>
      </p:sp>
      <p:sp>
        <p:nvSpPr>
          <p:cNvPr id="5" name="s3-3"/>
          <p:cNvSpPr txBox="1"/>
          <p:nvPr/>
        </p:nvSpPr>
        <p:spPr>
          <a:xfrm>
            <a:off x="762000" y="1066800"/>
            <a:ext cx="79248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C8501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하는 일</a:t>
            </a:r>
            <a:endParaRPr lang="en-US" sz="1300" dirty="0"/>
          </a:p>
        </p:txBody>
      </p:sp>
      <p:sp>
        <p:nvSpPr>
          <p:cNvPr id="6" name="s3-4"/>
          <p:cNvSpPr txBox="1"/>
          <p:nvPr/>
        </p:nvSpPr>
        <p:spPr>
          <a:xfrm>
            <a:off x="762000" y="1397000"/>
            <a:ext cx="99060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spc="-100" kern="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세 가지 일을 합니다</a:t>
            </a:r>
            <a:endParaRPr lang="en-US" sz="3200" dirty="0"/>
          </a:p>
        </p:txBody>
      </p:sp>
      <p:sp>
        <p:nvSpPr>
          <p:cNvPr id="7" name="s3-5"/>
          <p:cNvSpPr/>
          <p:nvPr/>
        </p:nvSpPr>
        <p:spPr>
          <a:xfrm>
            <a:off x="762000" y="2413000"/>
            <a:ext cx="3365500" cy="3810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8" name="s3-6" descr="C:\Users\master\Desktop\클로드코드 프로그램\agency-hq\samples\company-deck\art\shaf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4750" y="2841218"/>
            <a:ext cx="2540000" cy="1302564"/>
          </a:xfrm>
          <a:prstGeom prst="rect">
            <a:avLst/>
          </a:prstGeom>
        </p:spPr>
      </p:pic>
      <p:sp>
        <p:nvSpPr>
          <p:cNvPr id="9" name="s3-7"/>
          <p:cNvSpPr txBox="1"/>
          <p:nvPr/>
        </p:nvSpPr>
        <p:spPr>
          <a:xfrm>
            <a:off x="1066800" y="4521200"/>
            <a:ext cx="2905760" cy="349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9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CNC 선반 가공</a:t>
            </a:r>
            <a:endParaRPr lang="en-US" sz="1900" dirty="0"/>
          </a:p>
        </p:txBody>
      </p:sp>
      <p:sp>
        <p:nvSpPr>
          <p:cNvPr id="10" name="s3-8"/>
          <p:cNvSpPr txBox="1"/>
          <p:nvPr/>
        </p:nvSpPr>
        <p:spPr>
          <a:xfrm>
            <a:off x="1066800" y="4902200"/>
            <a:ext cx="29718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축·부싱·플랜지·노즐처럼</a:t>
            </a:r>
            <a:endParaRPr lang="en-US" sz="1350" dirty="0"/>
          </a:p>
          <a:p>
            <a:pPr algn="l"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둥근 부품</a:t>
            </a:r>
            <a:endParaRPr lang="en-US" sz="1350" dirty="0"/>
          </a:p>
        </p:txBody>
      </p:sp>
      <p:sp>
        <p:nvSpPr>
          <p:cNvPr id="11" name="s3-9"/>
          <p:cNvSpPr/>
          <p:nvPr/>
        </p:nvSpPr>
        <p:spPr>
          <a:xfrm>
            <a:off x="1066800" y="5715000"/>
            <a:ext cx="27559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  <p:sp>
        <p:nvSpPr>
          <p:cNvPr id="12" name="s3-10"/>
          <p:cNvSpPr txBox="1"/>
          <p:nvPr/>
        </p:nvSpPr>
        <p:spPr>
          <a:xfrm>
            <a:off x="1066800" y="5829300"/>
            <a:ext cx="2971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250" b="1" dirty="0">
                <a:solidFill>
                  <a:srgbClr val="C8501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지름 3~250mm, 길이 500mm까지</a:t>
            </a:r>
            <a:endParaRPr lang="en-US" sz="1250" dirty="0"/>
          </a:p>
        </p:txBody>
      </p:sp>
      <p:sp>
        <p:nvSpPr>
          <p:cNvPr id="13" name="s3-11"/>
          <p:cNvSpPr/>
          <p:nvPr/>
        </p:nvSpPr>
        <p:spPr>
          <a:xfrm>
            <a:off x="4381500" y="2413000"/>
            <a:ext cx="3365500" cy="3810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4" name="s3-12" descr="C:\Users\master\Desktop\클로드코드 프로그램\agency-hq\samples\company-deck\art\b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3523" y="2667000"/>
            <a:ext cx="2401455" cy="1651000"/>
          </a:xfrm>
          <a:prstGeom prst="rect">
            <a:avLst/>
          </a:prstGeom>
        </p:spPr>
      </p:pic>
      <p:sp>
        <p:nvSpPr>
          <p:cNvPr id="15" name="s3-13"/>
          <p:cNvSpPr txBox="1"/>
          <p:nvPr/>
        </p:nvSpPr>
        <p:spPr>
          <a:xfrm>
            <a:off x="4686300" y="4521200"/>
            <a:ext cx="2905760" cy="349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9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머시닝센터 가공</a:t>
            </a:r>
            <a:endParaRPr lang="en-US" sz="1900" dirty="0"/>
          </a:p>
        </p:txBody>
      </p:sp>
      <p:sp>
        <p:nvSpPr>
          <p:cNvPr id="16" name="s3-14"/>
          <p:cNvSpPr txBox="1"/>
          <p:nvPr/>
        </p:nvSpPr>
        <p:spPr>
          <a:xfrm>
            <a:off x="4686300" y="4902200"/>
            <a:ext cx="29718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블록·브래킷·하우징·지그처럼</a:t>
            </a:r>
            <a:endParaRPr lang="en-US" sz="1350" dirty="0"/>
          </a:p>
          <a:p>
            <a:pPr algn="l"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각진 부품</a:t>
            </a:r>
            <a:endParaRPr lang="en-US" sz="1350" dirty="0"/>
          </a:p>
        </p:txBody>
      </p:sp>
      <p:sp>
        <p:nvSpPr>
          <p:cNvPr id="17" name="s3-15"/>
          <p:cNvSpPr/>
          <p:nvPr/>
        </p:nvSpPr>
        <p:spPr>
          <a:xfrm>
            <a:off x="4686300" y="5715000"/>
            <a:ext cx="27559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  <p:sp>
        <p:nvSpPr>
          <p:cNvPr id="18" name="s3-16"/>
          <p:cNvSpPr txBox="1"/>
          <p:nvPr/>
        </p:nvSpPr>
        <p:spPr>
          <a:xfrm>
            <a:off x="4686300" y="5829300"/>
            <a:ext cx="2971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250" b="1" dirty="0">
                <a:solidFill>
                  <a:srgbClr val="C8501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최대 800 × 500 × 450mm</a:t>
            </a:r>
            <a:endParaRPr lang="en-US" sz="1250" dirty="0"/>
          </a:p>
        </p:txBody>
      </p:sp>
      <p:sp>
        <p:nvSpPr>
          <p:cNvPr id="19" name="s3-17"/>
          <p:cNvSpPr/>
          <p:nvPr/>
        </p:nvSpPr>
        <p:spPr>
          <a:xfrm>
            <a:off x="8001000" y="2413000"/>
            <a:ext cx="3365500" cy="3810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20" name="s3-18" descr="C:\Users\master\Desktop\클로드코드 프로그램\agency-hq\samples\company-deck\art\bracke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7011" y="2667000"/>
            <a:ext cx="2153478" cy="1651000"/>
          </a:xfrm>
          <a:prstGeom prst="rect">
            <a:avLst/>
          </a:prstGeom>
        </p:spPr>
      </p:pic>
      <p:sp>
        <p:nvSpPr>
          <p:cNvPr id="21" name="s3-19"/>
          <p:cNvSpPr txBox="1"/>
          <p:nvPr/>
        </p:nvSpPr>
        <p:spPr>
          <a:xfrm>
            <a:off x="8305800" y="4521200"/>
            <a:ext cx="2905760" cy="349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9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후처리까지 한 번에</a:t>
            </a:r>
            <a:endParaRPr lang="en-US" sz="1900" dirty="0"/>
          </a:p>
        </p:txBody>
      </p:sp>
      <p:sp>
        <p:nvSpPr>
          <p:cNvPr id="22" name="s3-20"/>
          <p:cNvSpPr txBox="1"/>
          <p:nvPr/>
        </p:nvSpPr>
        <p:spPr>
          <a:xfrm>
            <a:off x="8305800" y="4902200"/>
            <a:ext cx="29718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아노다이징·무전해 니켈 도금·</a:t>
            </a:r>
            <a:endParaRPr lang="en-US" sz="1350" dirty="0"/>
          </a:p>
          <a:p>
            <a:pPr algn="l" indent="0" marL="0">
              <a:lnSpc>
                <a:spcPct val="138000"/>
              </a:lnSpc>
              <a:buNone/>
            </a:pPr>
            <a:r>
              <a:rPr lang="en-US" sz="135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열처리·연마를 협력 업체와 연결</a:t>
            </a:r>
            <a:endParaRPr lang="en-US" sz="1350" dirty="0"/>
          </a:p>
        </p:txBody>
      </p:sp>
      <p:sp>
        <p:nvSpPr>
          <p:cNvPr id="23" name="s3-21"/>
          <p:cNvSpPr/>
          <p:nvPr/>
        </p:nvSpPr>
        <p:spPr>
          <a:xfrm>
            <a:off x="8305800" y="5715000"/>
            <a:ext cx="27559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  <p:sp>
        <p:nvSpPr>
          <p:cNvPr id="24" name="s3-22"/>
          <p:cNvSpPr txBox="1"/>
          <p:nvPr/>
        </p:nvSpPr>
        <p:spPr>
          <a:xfrm>
            <a:off x="8305800" y="5829300"/>
            <a:ext cx="2971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250" b="1" dirty="0">
                <a:solidFill>
                  <a:srgbClr val="C8501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완성품 상태로 납품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4-0"/>
          <p:cNvSpPr txBox="1"/>
          <p:nvPr/>
        </p:nvSpPr>
        <p:spPr>
          <a:xfrm>
            <a:off x="762000" y="381000"/>
            <a:ext cx="5943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1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세온정밀  회사소개서</a:t>
            </a:r>
            <a:endParaRPr lang="en-US" sz="1100" dirty="0"/>
          </a:p>
        </p:txBody>
      </p:sp>
      <p:sp>
        <p:nvSpPr>
          <p:cNvPr id="3" name="s4-1"/>
          <p:cNvSpPr txBox="1"/>
          <p:nvPr/>
        </p:nvSpPr>
        <p:spPr>
          <a:xfrm>
            <a:off x="9525000" y="381000"/>
            <a:ext cx="1981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100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04 / 10</a:t>
            </a:r>
            <a:endParaRPr lang="en-US" sz="1100" dirty="0"/>
          </a:p>
        </p:txBody>
      </p:sp>
      <p:sp>
        <p:nvSpPr>
          <p:cNvPr id="4" name="s4-2"/>
          <p:cNvSpPr txBox="1"/>
          <p:nvPr/>
        </p:nvSpPr>
        <p:spPr>
          <a:xfrm>
            <a:off x="10795000" y="64643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000" dirty="0">
                <a:solidFill>
                  <a:srgbClr val="B4BAC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견본</a:t>
            </a:r>
            <a:endParaRPr lang="en-US" sz="1000" dirty="0"/>
          </a:p>
        </p:txBody>
      </p:sp>
      <p:sp>
        <p:nvSpPr>
          <p:cNvPr id="5" name="s4-3"/>
          <p:cNvSpPr txBox="1"/>
          <p:nvPr/>
        </p:nvSpPr>
        <p:spPr>
          <a:xfrm>
            <a:off x="762000" y="1066800"/>
            <a:ext cx="79248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C8501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소재</a:t>
            </a:r>
            <a:endParaRPr lang="en-US" sz="1300" dirty="0"/>
          </a:p>
        </p:txBody>
      </p:sp>
      <p:sp>
        <p:nvSpPr>
          <p:cNvPr id="6" name="s4-4"/>
          <p:cNvSpPr txBox="1"/>
          <p:nvPr/>
        </p:nvSpPr>
        <p:spPr>
          <a:xfrm>
            <a:off x="762000" y="1397000"/>
            <a:ext cx="99060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spc="-100" kern="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자주 다루는 소재</a:t>
            </a:r>
            <a:endParaRPr lang="en-US" sz="3200" dirty="0"/>
          </a:p>
        </p:txBody>
      </p:sp>
      <p:sp>
        <p:nvSpPr>
          <p:cNvPr id="7" name="s4-5"/>
          <p:cNvSpPr txBox="1"/>
          <p:nvPr/>
        </p:nvSpPr>
        <p:spPr>
          <a:xfrm>
            <a:off x="762000" y="2540000"/>
            <a:ext cx="264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1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구분</a:t>
            </a:r>
            <a:endParaRPr lang="en-US" sz="1100" dirty="0"/>
          </a:p>
        </p:txBody>
      </p:sp>
      <p:sp>
        <p:nvSpPr>
          <p:cNvPr id="8" name="s4-6"/>
          <p:cNvSpPr txBox="1"/>
          <p:nvPr/>
        </p:nvSpPr>
        <p:spPr>
          <a:xfrm>
            <a:off x="3556000" y="2540000"/>
            <a:ext cx="396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1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소재</a:t>
            </a:r>
            <a:endParaRPr lang="en-US" sz="1100" dirty="0"/>
          </a:p>
        </p:txBody>
      </p:sp>
      <p:sp>
        <p:nvSpPr>
          <p:cNvPr id="9" name="s4-7"/>
          <p:cNvSpPr txBox="1"/>
          <p:nvPr/>
        </p:nvSpPr>
        <p:spPr>
          <a:xfrm>
            <a:off x="7620000" y="2540000"/>
            <a:ext cx="396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1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많이 쓰는 곳</a:t>
            </a:r>
            <a:endParaRPr lang="en-US" sz="1100" dirty="0"/>
          </a:p>
        </p:txBody>
      </p:sp>
      <p:sp>
        <p:nvSpPr>
          <p:cNvPr id="10" name="s4-8"/>
          <p:cNvSpPr/>
          <p:nvPr/>
        </p:nvSpPr>
        <p:spPr>
          <a:xfrm>
            <a:off x="762000" y="2857500"/>
            <a:ext cx="10668000" cy="0"/>
          </a:xfrm>
          <a:prstGeom prst="line">
            <a:avLst/>
          </a:prstGeom>
          <a:noFill/>
          <a:ln w="19050">
            <a:solidFill>
              <a:srgbClr val="15181C"/>
            </a:solidFill>
            <a:prstDash val="solid"/>
          </a:ln>
        </p:spPr>
      </p:sp>
      <p:sp>
        <p:nvSpPr>
          <p:cNvPr id="11" name="s4-9"/>
          <p:cNvSpPr txBox="1"/>
          <p:nvPr/>
        </p:nvSpPr>
        <p:spPr>
          <a:xfrm>
            <a:off x="762000" y="3048000"/>
            <a:ext cx="277368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6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알루미늄</a:t>
            </a:r>
            <a:endParaRPr lang="en-US" sz="1600" dirty="0"/>
          </a:p>
        </p:txBody>
      </p:sp>
      <p:sp>
        <p:nvSpPr>
          <p:cNvPr id="12" name="s4-10"/>
          <p:cNvSpPr txBox="1"/>
          <p:nvPr/>
        </p:nvSpPr>
        <p:spPr>
          <a:xfrm>
            <a:off x="3556000" y="3048000"/>
            <a:ext cx="422656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60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A6061 · A7075 · A5052</a:t>
            </a:r>
            <a:endParaRPr lang="en-US" sz="1600" dirty="0"/>
          </a:p>
        </p:txBody>
      </p:sp>
      <p:sp>
        <p:nvSpPr>
          <p:cNvPr id="13" name="s4-11"/>
          <p:cNvSpPr txBox="1"/>
          <p:nvPr/>
        </p:nvSpPr>
        <p:spPr>
          <a:xfrm>
            <a:off x="7620000" y="3048000"/>
            <a:ext cx="39624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4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가벼운 브래킷, 장비 커버, 지그</a:t>
            </a:r>
            <a:endParaRPr lang="en-US" sz="1400" dirty="0"/>
          </a:p>
        </p:txBody>
      </p:sp>
      <p:sp>
        <p:nvSpPr>
          <p:cNvPr id="14" name="s4-12"/>
          <p:cNvSpPr/>
          <p:nvPr/>
        </p:nvSpPr>
        <p:spPr>
          <a:xfrm>
            <a:off x="762000" y="3517900"/>
            <a:ext cx="106680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  <p:sp>
        <p:nvSpPr>
          <p:cNvPr id="15" name="s4-13"/>
          <p:cNvSpPr txBox="1"/>
          <p:nvPr/>
        </p:nvSpPr>
        <p:spPr>
          <a:xfrm>
            <a:off x="762000" y="3708400"/>
            <a:ext cx="277368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6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스테인리스</a:t>
            </a:r>
            <a:endParaRPr lang="en-US" sz="1600" dirty="0"/>
          </a:p>
        </p:txBody>
      </p:sp>
      <p:sp>
        <p:nvSpPr>
          <p:cNvPr id="16" name="s4-14"/>
          <p:cNvSpPr txBox="1"/>
          <p:nvPr/>
        </p:nvSpPr>
        <p:spPr>
          <a:xfrm>
            <a:off x="3556000" y="3708400"/>
            <a:ext cx="422656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60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SUS303 · SUS304 · SUS316L</a:t>
            </a:r>
            <a:endParaRPr lang="en-US" sz="1600" dirty="0"/>
          </a:p>
        </p:txBody>
      </p:sp>
      <p:sp>
        <p:nvSpPr>
          <p:cNvPr id="17" name="s4-15"/>
          <p:cNvSpPr txBox="1"/>
          <p:nvPr/>
        </p:nvSpPr>
        <p:spPr>
          <a:xfrm>
            <a:off x="7620000" y="3708400"/>
            <a:ext cx="39624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4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약품·물이 닿는 부품, 노즐</a:t>
            </a:r>
            <a:endParaRPr lang="en-US" sz="1400" dirty="0"/>
          </a:p>
        </p:txBody>
      </p:sp>
      <p:sp>
        <p:nvSpPr>
          <p:cNvPr id="18" name="s4-16"/>
          <p:cNvSpPr/>
          <p:nvPr/>
        </p:nvSpPr>
        <p:spPr>
          <a:xfrm>
            <a:off x="762000" y="4178300"/>
            <a:ext cx="106680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  <p:sp>
        <p:nvSpPr>
          <p:cNvPr id="19" name="s4-17"/>
          <p:cNvSpPr txBox="1"/>
          <p:nvPr/>
        </p:nvSpPr>
        <p:spPr>
          <a:xfrm>
            <a:off x="762000" y="4368800"/>
            <a:ext cx="277368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6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탄소강 · 합금강</a:t>
            </a:r>
            <a:endParaRPr lang="en-US" sz="1600" dirty="0"/>
          </a:p>
        </p:txBody>
      </p:sp>
      <p:sp>
        <p:nvSpPr>
          <p:cNvPr id="20" name="s4-18"/>
          <p:cNvSpPr txBox="1"/>
          <p:nvPr/>
        </p:nvSpPr>
        <p:spPr>
          <a:xfrm>
            <a:off x="3556000" y="4368800"/>
            <a:ext cx="422656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60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S45C · SCM440 · SKD11</a:t>
            </a:r>
            <a:endParaRPr lang="en-US" sz="1600" dirty="0"/>
          </a:p>
        </p:txBody>
      </p:sp>
      <p:sp>
        <p:nvSpPr>
          <p:cNvPr id="21" name="s4-19"/>
          <p:cNvSpPr txBox="1"/>
          <p:nvPr/>
        </p:nvSpPr>
        <p:spPr>
          <a:xfrm>
            <a:off x="7620000" y="4368800"/>
            <a:ext cx="39624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4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축, 기어 소재, 금형 부품</a:t>
            </a:r>
            <a:endParaRPr lang="en-US" sz="1400" dirty="0"/>
          </a:p>
        </p:txBody>
      </p:sp>
      <p:sp>
        <p:nvSpPr>
          <p:cNvPr id="22" name="s4-20"/>
          <p:cNvSpPr/>
          <p:nvPr/>
        </p:nvSpPr>
        <p:spPr>
          <a:xfrm>
            <a:off x="762000" y="4838700"/>
            <a:ext cx="106680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  <p:sp>
        <p:nvSpPr>
          <p:cNvPr id="23" name="s4-21"/>
          <p:cNvSpPr txBox="1"/>
          <p:nvPr/>
        </p:nvSpPr>
        <p:spPr>
          <a:xfrm>
            <a:off x="762000" y="5029200"/>
            <a:ext cx="277368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6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비철</a:t>
            </a:r>
            <a:endParaRPr lang="en-US" sz="1600" dirty="0"/>
          </a:p>
        </p:txBody>
      </p:sp>
      <p:sp>
        <p:nvSpPr>
          <p:cNvPr id="24" name="s4-22"/>
          <p:cNvSpPr txBox="1"/>
          <p:nvPr/>
        </p:nvSpPr>
        <p:spPr>
          <a:xfrm>
            <a:off x="3556000" y="5029200"/>
            <a:ext cx="422656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60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황동 C3604 · 동 C1100</a:t>
            </a:r>
            <a:endParaRPr lang="en-US" sz="1600" dirty="0"/>
          </a:p>
        </p:txBody>
      </p:sp>
      <p:sp>
        <p:nvSpPr>
          <p:cNvPr id="25" name="s4-23"/>
          <p:cNvSpPr txBox="1"/>
          <p:nvPr/>
        </p:nvSpPr>
        <p:spPr>
          <a:xfrm>
            <a:off x="7620000" y="5029200"/>
            <a:ext cx="39624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4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전극, 커넥터, 부싱</a:t>
            </a:r>
            <a:endParaRPr lang="en-US" sz="1400" dirty="0"/>
          </a:p>
        </p:txBody>
      </p:sp>
      <p:sp>
        <p:nvSpPr>
          <p:cNvPr id="26" name="s4-24"/>
          <p:cNvSpPr/>
          <p:nvPr/>
        </p:nvSpPr>
        <p:spPr>
          <a:xfrm>
            <a:off x="762000" y="5499100"/>
            <a:ext cx="106680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  <p:sp>
        <p:nvSpPr>
          <p:cNvPr id="27" name="s4-25"/>
          <p:cNvSpPr txBox="1"/>
          <p:nvPr/>
        </p:nvSpPr>
        <p:spPr>
          <a:xfrm>
            <a:off x="762000" y="5689600"/>
            <a:ext cx="277368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6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엔지니어링 플라스틱</a:t>
            </a:r>
            <a:endParaRPr lang="en-US" sz="1600" dirty="0"/>
          </a:p>
        </p:txBody>
      </p:sp>
      <p:sp>
        <p:nvSpPr>
          <p:cNvPr id="28" name="s4-26"/>
          <p:cNvSpPr txBox="1"/>
          <p:nvPr/>
        </p:nvSpPr>
        <p:spPr>
          <a:xfrm>
            <a:off x="3556000" y="5689600"/>
            <a:ext cx="422656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60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POM · PEEK · MC나일론</a:t>
            </a:r>
            <a:endParaRPr lang="en-US" sz="1600" dirty="0"/>
          </a:p>
        </p:txBody>
      </p:sp>
      <p:sp>
        <p:nvSpPr>
          <p:cNvPr id="29" name="s4-27"/>
          <p:cNvSpPr txBox="1"/>
          <p:nvPr/>
        </p:nvSpPr>
        <p:spPr>
          <a:xfrm>
            <a:off x="7620000" y="5689600"/>
            <a:ext cx="39624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4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절연 부품, 가이드, 롤러</a:t>
            </a:r>
            <a:endParaRPr lang="en-US" sz="1400" dirty="0"/>
          </a:p>
        </p:txBody>
      </p:sp>
      <p:sp>
        <p:nvSpPr>
          <p:cNvPr id="30" name="s4-28"/>
          <p:cNvSpPr/>
          <p:nvPr/>
        </p:nvSpPr>
        <p:spPr>
          <a:xfrm>
            <a:off x="762000" y="6159500"/>
            <a:ext cx="106680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  <p:sp>
        <p:nvSpPr>
          <p:cNvPr id="31" name="s4-29"/>
          <p:cNvSpPr txBox="1"/>
          <p:nvPr/>
        </p:nvSpPr>
        <p:spPr>
          <a:xfrm>
            <a:off x="762000" y="6350000"/>
            <a:ext cx="9245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25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표에 없는 소재도 도면과 함께 물어봐 주세요.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5-0"/>
          <p:cNvSpPr txBox="1"/>
          <p:nvPr/>
        </p:nvSpPr>
        <p:spPr>
          <a:xfrm>
            <a:off x="762000" y="381000"/>
            <a:ext cx="5943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1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세온정밀  회사소개서</a:t>
            </a:r>
            <a:endParaRPr lang="en-US" sz="1100" dirty="0"/>
          </a:p>
        </p:txBody>
      </p:sp>
      <p:sp>
        <p:nvSpPr>
          <p:cNvPr id="3" name="s5-1"/>
          <p:cNvSpPr txBox="1"/>
          <p:nvPr/>
        </p:nvSpPr>
        <p:spPr>
          <a:xfrm>
            <a:off x="9525000" y="381000"/>
            <a:ext cx="1981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100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05 / 10</a:t>
            </a:r>
            <a:endParaRPr lang="en-US" sz="1100" dirty="0"/>
          </a:p>
        </p:txBody>
      </p:sp>
      <p:sp>
        <p:nvSpPr>
          <p:cNvPr id="4" name="s5-2"/>
          <p:cNvSpPr txBox="1"/>
          <p:nvPr/>
        </p:nvSpPr>
        <p:spPr>
          <a:xfrm>
            <a:off x="10795000" y="64643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000" dirty="0">
                <a:solidFill>
                  <a:srgbClr val="B4BAC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견본</a:t>
            </a:r>
            <a:endParaRPr lang="en-US" sz="1000" dirty="0"/>
          </a:p>
        </p:txBody>
      </p:sp>
      <p:sp>
        <p:nvSpPr>
          <p:cNvPr id="5" name="s5-3"/>
          <p:cNvSpPr txBox="1"/>
          <p:nvPr/>
        </p:nvSpPr>
        <p:spPr>
          <a:xfrm>
            <a:off x="762000" y="1066800"/>
            <a:ext cx="79248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C8501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설비</a:t>
            </a:r>
            <a:endParaRPr lang="en-US" sz="1300" dirty="0"/>
          </a:p>
        </p:txBody>
      </p:sp>
      <p:sp>
        <p:nvSpPr>
          <p:cNvPr id="6" name="s5-4"/>
          <p:cNvSpPr txBox="1"/>
          <p:nvPr/>
        </p:nvSpPr>
        <p:spPr>
          <a:xfrm>
            <a:off x="762000" y="1397000"/>
            <a:ext cx="99060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spc="-100" kern="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보유 설비</a:t>
            </a:r>
            <a:endParaRPr lang="en-US" sz="3200" dirty="0"/>
          </a:p>
        </p:txBody>
      </p:sp>
      <p:sp>
        <p:nvSpPr>
          <p:cNvPr id="7" name="s5-5"/>
          <p:cNvSpPr/>
          <p:nvPr/>
        </p:nvSpPr>
        <p:spPr>
          <a:xfrm>
            <a:off x="762000" y="2540000"/>
            <a:ext cx="3048000" cy="3683000"/>
          </a:xfrm>
          <a:prstGeom prst="rect">
            <a:avLst/>
          </a:prstGeom>
          <a:solidFill>
            <a:srgbClr val="15181C"/>
          </a:solidFill>
          <a:ln/>
        </p:spPr>
      </p:sp>
      <p:sp>
        <p:nvSpPr>
          <p:cNvPr id="8" name="s5-6"/>
          <p:cNvSpPr txBox="1"/>
          <p:nvPr/>
        </p:nvSpPr>
        <p:spPr>
          <a:xfrm>
            <a:off x="1079500" y="2857500"/>
            <a:ext cx="250952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가공 설비</a:t>
            </a:r>
            <a:endParaRPr lang="en-US" sz="1300" dirty="0"/>
          </a:p>
        </p:txBody>
      </p:sp>
      <p:sp>
        <p:nvSpPr>
          <p:cNvPr id="9" name="s5-7"/>
          <p:cNvSpPr txBox="1"/>
          <p:nvPr/>
        </p:nvSpPr>
        <p:spPr>
          <a:xfrm>
            <a:off x="1079500" y="3302000"/>
            <a:ext cx="277368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11000" b="1" spc="-1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15</a:t>
            </a:r>
            <a:pPr algn="l" indent="0" marL="0">
              <a:lnSpc>
                <a:spcPct val="92000"/>
              </a:lnSpc>
              <a:buNone/>
            </a:pPr>
            <a:r>
              <a:rPr lang="en-US" sz="2800" b="1" spc="-100" kern="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대</a:t>
            </a:r>
            <a:endParaRPr lang="en-US" sz="11000" dirty="0"/>
          </a:p>
        </p:txBody>
      </p:sp>
      <p:sp>
        <p:nvSpPr>
          <p:cNvPr id="10" name="s5-8"/>
          <p:cNvSpPr txBox="1"/>
          <p:nvPr/>
        </p:nvSpPr>
        <p:spPr>
          <a:xfrm>
            <a:off x="1079500" y="5588000"/>
            <a:ext cx="2641600" cy="408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15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측정 장비는 7쪽에</a:t>
            </a:r>
            <a:endParaRPr lang="en-US" sz="1150" dirty="0"/>
          </a:p>
          <a:p>
            <a:pPr algn="l" indent="0" marL="0">
              <a:lnSpc>
                <a:spcPct val="128800"/>
              </a:lnSpc>
              <a:buNone/>
            </a:pPr>
            <a:r>
              <a:rPr lang="en-US" sz="115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따로 적었습니다</a:t>
            </a:r>
            <a:endParaRPr lang="en-US" sz="1150" dirty="0"/>
          </a:p>
        </p:txBody>
      </p:sp>
      <p:sp>
        <p:nvSpPr>
          <p:cNvPr id="11" name="s5-9"/>
          <p:cNvSpPr/>
          <p:nvPr/>
        </p:nvSpPr>
        <p:spPr>
          <a:xfrm>
            <a:off x="4318000" y="2540000"/>
            <a:ext cx="7112000" cy="0"/>
          </a:xfrm>
          <a:prstGeom prst="line">
            <a:avLst/>
          </a:prstGeom>
          <a:noFill/>
          <a:ln w="19050">
            <a:solidFill>
              <a:srgbClr val="15181C"/>
            </a:solidFill>
            <a:prstDash val="solid"/>
          </a:ln>
        </p:spPr>
      </p:sp>
      <p:sp>
        <p:nvSpPr>
          <p:cNvPr id="12" name="s5-10"/>
          <p:cNvSpPr txBox="1"/>
          <p:nvPr/>
        </p:nvSpPr>
        <p:spPr>
          <a:xfrm>
            <a:off x="4318000" y="2730500"/>
            <a:ext cx="26416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6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CNC 선반</a:t>
            </a:r>
            <a:endParaRPr lang="en-US" sz="1600" dirty="0"/>
          </a:p>
        </p:txBody>
      </p:sp>
      <p:sp>
        <p:nvSpPr>
          <p:cNvPr id="13" name="s5-11"/>
          <p:cNvSpPr txBox="1"/>
          <p:nvPr/>
        </p:nvSpPr>
        <p:spPr>
          <a:xfrm>
            <a:off x="6731000" y="2755900"/>
            <a:ext cx="409448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지름 250mm급 4대, 65mm급 2대(봉재 자동 공급)</a:t>
            </a:r>
            <a:endParaRPr lang="en-US" sz="1300" dirty="0"/>
          </a:p>
        </p:txBody>
      </p:sp>
      <p:sp>
        <p:nvSpPr>
          <p:cNvPr id="14" name="s5-12"/>
          <p:cNvSpPr txBox="1"/>
          <p:nvPr/>
        </p:nvSpPr>
        <p:spPr>
          <a:xfrm>
            <a:off x="10541000" y="2705100"/>
            <a:ext cx="924560" cy="405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22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</a:t>
            </a:r>
            <a:endParaRPr lang="en-US" sz="2200" dirty="0"/>
          </a:p>
        </p:txBody>
      </p:sp>
      <p:sp>
        <p:nvSpPr>
          <p:cNvPr id="15" name="s5-13"/>
          <p:cNvSpPr/>
          <p:nvPr/>
        </p:nvSpPr>
        <p:spPr>
          <a:xfrm>
            <a:off x="4318000" y="3276600"/>
            <a:ext cx="71120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  <p:sp>
        <p:nvSpPr>
          <p:cNvPr id="16" name="s5-14"/>
          <p:cNvSpPr txBox="1"/>
          <p:nvPr/>
        </p:nvSpPr>
        <p:spPr>
          <a:xfrm>
            <a:off x="4318000" y="3467100"/>
            <a:ext cx="26416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6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복합 선반</a:t>
            </a:r>
            <a:endParaRPr lang="en-US" sz="1600" dirty="0"/>
          </a:p>
        </p:txBody>
      </p:sp>
      <p:sp>
        <p:nvSpPr>
          <p:cNvPr id="17" name="s5-15"/>
          <p:cNvSpPr txBox="1"/>
          <p:nvPr/>
        </p:nvSpPr>
        <p:spPr>
          <a:xfrm>
            <a:off x="6731000" y="3492500"/>
            <a:ext cx="409448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밀링 겸용, Y축</a:t>
            </a:r>
            <a:endParaRPr lang="en-US" sz="1300" dirty="0"/>
          </a:p>
        </p:txBody>
      </p:sp>
      <p:sp>
        <p:nvSpPr>
          <p:cNvPr id="18" name="s5-16"/>
          <p:cNvSpPr txBox="1"/>
          <p:nvPr/>
        </p:nvSpPr>
        <p:spPr>
          <a:xfrm>
            <a:off x="10541000" y="3441700"/>
            <a:ext cx="924560" cy="405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22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en-US" sz="2200" dirty="0"/>
          </a:p>
        </p:txBody>
      </p:sp>
      <p:sp>
        <p:nvSpPr>
          <p:cNvPr id="19" name="s5-17"/>
          <p:cNvSpPr/>
          <p:nvPr/>
        </p:nvSpPr>
        <p:spPr>
          <a:xfrm>
            <a:off x="4318000" y="4013200"/>
            <a:ext cx="71120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  <p:sp>
        <p:nvSpPr>
          <p:cNvPr id="20" name="s5-18"/>
          <p:cNvSpPr txBox="1"/>
          <p:nvPr/>
        </p:nvSpPr>
        <p:spPr>
          <a:xfrm>
            <a:off x="4318000" y="4203700"/>
            <a:ext cx="26416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6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머시닝센터 3축</a:t>
            </a:r>
            <a:endParaRPr lang="en-US" sz="1600" dirty="0"/>
          </a:p>
        </p:txBody>
      </p:sp>
      <p:sp>
        <p:nvSpPr>
          <p:cNvPr id="21" name="s5-19"/>
          <p:cNvSpPr txBox="1"/>
          <p:nvPr/>
        </p:nvSpPr>
        <p:spPr>
          <a:xfrm>
            <a:off x="6731000" y="4229100"/>
            <a:ext cx="409448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테이블 1,000 × 500mm 3대, 800 × 450mm 2대</a:t>
            </a:r>
            <a:endParaRPr lang="en-US" sz="1300" dirty="0"/>
          </a:p>
        </p:txBody>
      </p:sp>
      <p:sp>
        <p:nvSpPr>
          <p:cNvPr id="22" name="s5-20"/>
          <p:cNvSpPr txBox="1"/>
          <p:nvPr/>
        </p:nvSpPr>
        <p:spPr>
          <a:xfrm>
            <a:off x="10541000" y="4178300"/>
            <a:ext cx="924560" cy="405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22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</a:t>
            </a:r>
            <a:endParaRPr lang="en-US" sz="2200" dirty="0"/>
          </a:p>
        </p:txBody>
      </p:sp>
      <p:sp>
        <p:nvSpPr>
          <p:cNvPr id="23" name="s5-21"/>
          <p:cNvSpPr/>
          <p:nvPr/>
        </p:nvSpPr>
        <p:spPr>
          <a:xfrm>
            <a:off x="4318000" y="4749800"/>
            <a:ext cx="71120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  <p:sp>
        <p:nvSpPr>
          <p:cNvPr id="24" name="s5-22"/>
          <p:cNvSpPr txBox="1"/>
          <p:nvPr/>
        </p:nvSpPr>
        <p:spPr>
          <a:xfrm>
            <a:off x="4318000" y="4940300"/>
            <a:ext cx="26416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6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머시닝센터 4축</a:t>
            </a:r>
            <a:endParaRPr lang="en-US" sz="1600" dirty="0"/>
          </a:p>
        </p:txBody>
      </p:sp>
      <p:sp>
        <p:nvSpPr>
          <p:cNvPr id="25" name="s5-23"/>
          <p:cNvSpPr txBox="1"/>
          <p:nvPr/>
        </p:nvSpPr>
        <p:spPr>
          <a:xfrm>
            <a:off x="6731000" y="4965700"/>
            <a:ext cx="409448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로터리 테이블</a:t>
            </a:r>
            <a:endParaRPr lang="en-US" sz="1300" dirty="0"/>
          </a:p>
        </p:txBody>
      </p:sp>
      <p:sp>
        <p:nvSpPr>
          <p:cNvPr id="26" name="s5-24"/>
          <p:cNvSpPr txBox="1"/>
          <p:nvPr/>
        </p:nvSpPr>
        <p:spPr>
          <a:xfrm>
            <a:off x="10541000" y="4914900"/>
            <a:ext cx="924560" cy="405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22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en-US" sz="2200" dirty="0"/>
          </a:p>
        </p:txBody>
      </p:sp>
      <p:sp>
        <p:nvSpPr>
          <p:cNvPr id="27" name="s5-25"/>
          <p:cNvSpPr/>
          <p:nvPr/>
        </p:nvSpPr>
        <p:spPr>
          <a:xfrm>
            <a:off x="4318000" y="5486400"/>
            <a:ext cx="71120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  <p:sp>
        <p:nvSpPr>
          <p:cNvPr id="28" name="s5-26"/>
          <p:cNvSpPr txBox="1"/>
          <p:nvPr/>
        </p:nvSpPr>
        <p:spPr>
          <a:xfrm>
            <a:off x="4318000" y="5676900"/>
            <a:ext cx="26416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6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범용 선반 · 밀링</a:t>
            </a:r>
            <a:endParaRPr lang="en-US" sz="1600" dirty="0"/>
          </a:p>
        </p:txBody>
      </p:sp>
      <p:sp>
        <p:nvSpPr>
          <p:cNvPr id="29" name="s5-27"/>
          <p:cNvSpPr txBox="1"/>
          <p:nvPr/>
        </p:nvSpPr>
        <p:spPr>
          <a:xfrm>
            <a:off x="6731000" y="5702300"/>
            <a:ext cx="409448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단품 수정·급한 보수용</a:t>
            </a:r>
            <a:endParaRPr lang="en-US" sz="1300" dirty="0"/>
          </a:p>
        </p:txBody>
      </p:sp>
      <p:sp>
        <p:nvSpPr>
          <p:cNvPr id="30" name="s5-28"/>
          <p:cNvSpPr txBox="1"/>
          <p:nvPr/>
        </p:nvSpPr>
        <p:spPr>
          <a:xfrm>
            <a:off x="10541000" y="5651500"/>
            <a:ext cx="924560" cy="405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22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</a:t>
            </a:r>
            <a:endParaRPr lang="en-US" sz="2200" dirty="0"/>
          </a:p>
        </p:txBody>
      </p:sp>
      <p:sp>
        <p:nvSpPr>
          <p:cNvPr id="31" name="s5-29"/>
          <p:cNvSpPr/>
          <p:nvPr/>
        </p:nvSpPr>
        <p:spPr>
          <a:xfrm>
            <a:off x="4318000" y="6223000"/>
            <a:ext cx="71120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6-0"/>
          <p:cNvSpPr txBox="1"/>
          <p:nvPr/>
        </p:nvSpPr>
        <p:spPr>
          <a:xfrm>
            <a:off x="762000" y="381000"/>
            <a:ext cx="5943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1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세온정밀  회사소개서</a:t>
            </a:r>
            <a:endParaRPr lang="en-US" sz="1100" dirty="0"/>
          </a:p>
        </p:txBody>
      </p:sp>
      <p:sp>
        <p:nvSpPr>
          <p:cNvPr id="3" name="s6-1"/>
          <p:cNvSpPr txBox="1"/>
          <p:nvPr/>
        </p:nvSpPr>
        <p:spPr>
          <a:xfrm>
            <a:off x="9525000" y="381000"/>
            <a:ext cx="1981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100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06 / 10</a:t>
            </a:r>
            <a:endParaRPr lang="en-US" sz="1100" dirty="0"/>
          </a:p>
        </p:txBody>
      </p:sp>
      <p:sp>
        <p:nvSpPr>
          <p:cNvPr id="4" name="s6-2"/>
          <p:cNvSpPr txBox="1"/>
          <p:nvPr/>
        </p:nvSpPr>
        <p:spPr>
          <a:xfrm>
            <a:off x="10795000" y="64643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000" dirty="0">
                <a:solidFill>
                  <a:srgbClr val="B4BAC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견본</a:t>
            </a:r>
            <a:endParaRPr lang="en-US" sz="1000" dirty="0"/>
          </a:p>
        </p:txBody>
      </p:sp>
      <p:sp>
        <p:nvSpPr>
          <p:cNvPr id="5" name="s6-3"/>
          <p:cNvSpPr txBox="1"/>
          <p:nvPr/>
        </p:nvSpPr>
        <p:spPr>
          <a:xfrm>
            <a:off x="762000" y="1066800"/>
            <a:ext cx="79248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C8501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진행 순서</a:t>
            </a:r>
            <a:endParaRPr lang="en-US" sz="1300" dirty="0"/>
          </a:p>
        </p:txBody>
      </p:sp>
      <p:sp>
        <p:nvSpPr>
          <p:cNvPr id="6" name="s6-4"/>
          <p:cNvSpPr txBox="1"/>
          <p:nvPr/>
        </p:nvSpPr>
        <p:spPr>
          <a:xfrm>
            <a:off x="762000" y="1397000"/>
            <a:ext cx="99060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spc="-100" kern="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도면을 보내 주시면</a:t>
            </a:r>
            <a:endParaRPr lang="en-US" sz="32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3200" b="1" spc="-100" kern="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이렇게 진행합니다</a:t>
            </a:r>
            <a:endParaRPr lang="en-US" sz="3200" dirty="0"/>
          </a:p>
        </p:txBody>
      </p:sp>
      <p:sp>
        <p:nvSpPr>
          <p:cNvPr id="7" name="s6-5"/>
          <p:cNvSpPr/>
          <p:nvPr/>
        </p:nvSpPr>
        <p:spPr>
          <a:xfrm>
            <a:off x="762000" y="3556000"/>
            <a:ext cx="10668000" cy="0"/>
          </a:xfrm>
          <a:prstGeom prst="line">
            <a:avLst/>
          </a:prstGeom>
          <a:noFill/>
          <a:ln w="19050">
            <a:solidFill>
              <a:srgbClr val="15181C"/>
            </a:solidFill>
            <a:prstDash val="solid"/>
          </a:ln>
        </p:spPr>
      </p:sp>
      <p:sp>
        <p:nvSpPr>
          <p:cNvPr id="8" name="s6-6"/>
          <p:cNvSpPr/>
          <p:nvPr/>
        </p:nvSpPr>
        <p:spPr>
          <a:xfrm>
            <a:off x="762000" y="3479800"/>
            <a:ext cx="152400" cy="152400"/>
          </a:xfrm>
          <a:prstGeom prst="ellipse">
            <a:avLst/>
          </a:prstGeom>
          <a:solidFill>
            <a:srgbClr val="C8501E"/>
          </a:solidFill>
          <a:ln/>
        </p:spPr>
      </p:sp>
      <p:sp>
        <p:nvSpPr>
          <p:cNvPr id="9" name="s6-7"/>
          <p:cNvSpPr txBox="1"/>
          <p:nvPr/>
        </p:nvSpPr>
        <p:spPr>
          <a:xfrm>
            <a:off x="762000" y="2984500"/>
            <a:ext cx="19812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b="1" dirty="0">
                <a:solidFill>
                  <a:srgbClr val="C8501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s6-8"/>
          <p:cNvSpPr txBox="1"/>
          <p:nvPr/>
        </p:nvSpPr>
        <p:spPr>
          <a:xfrm>
            <a:off x="762000" y="3873500"/>
            <a:ext cx="211328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20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도면 접수</a:t>
            </a:r>
            <a:endParaRPr lang="en-US" sz="2000" dirty="0"/>
          </a:p>
        </p:txBody>
      </p:sp>
      <p:sp>
        <p:nvSpPr>
          <p:cNvPr id="11" name="s6-9"/>
          <p:cNvSpPr txBox="1"/>
          <p:nvPr/>
        </p:nvSpPr>
        <p:spPr>
          <a:xfrm>
            <a:off x="762000" y="4318000"/>
            <a:ext cx="211328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PDF·DWG·STEP 파일과</a:t>
            </a:r>
            <a:endParaRPr lang="en-US" sz="1300" dirty="0"/>
          </a:p>
          <a:p>
            <a:pPr algn="l" indent="0" marL="0">
              <a:lnSpc>
                <a:spcPct val="1380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수량·소재·후처리·납기</a:t>
            </a:r>
            <a:endParaRPr lang="en-US" sz="1300" dirty="0"/>
          </a:p>
        </p:txBody>
      </p:sp>
      <p:sp>
        <p:nvSpPr>
          <p:cNvPr id="12" name="s6-10"/>
          <p:cNvSpPr/>
          <p:nvPr/>
        </p:nvSpPr>
        <p:spPr>
          <a:xfrm>
            <a:off x="2921000" y="3479800"/>
            <a:ext cx="152400" cy="152400"/>
          </a:xfrm>
          <a:prstGeom prst="ellipse">
            <a:avLst/>
          </a:prstGeom>
          <a:solidFill>
            <a:srgbClr val="15181C"/>
          </a:solidFill>
          <a:ln/>
        </p:spPr>
      </p:sp>
      <p:sp>
        <p:nvSpPr>
          <p:cNvPr id="13" name="s6-11"/>
          <p:cNvSpPr txBox="1"/>
          <p:nvPr/>
        </p:nvSpPr>
        <p:spPr>
          <a:xfrm>
            <a:off x="2921000" y="2984500"/>
            <a:ext cx="19812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</a:t>
            </a:r>
            <a:endParaRPr lang="en-US" sz="1500" dirty="0"/>
          </a:p>
        </p:txBody>
      </p:sp>
      <p:sp>
        <p:nvSpPr>
          <p:cNvPr id="14" name="s6-12"/>
          <p:cNvSpPr txBox="1"/>
          <p:nvPr/>
        </p:nvSpPr>
        <p:spPr>
          <a:xfrm>
            <a:off x="2921000" y="3873500"/>
            <a:ext cx="211328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20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견적</a:t>
            </a:r>
            <a:endParaRPr lang="en-US" sz="2000" dirty="0"/>
          </a:p>
        </p:txBody>
      </p:sp>
      <p:sp>
        <p:nvSpPr>
          <p:cNvPr id="15" name="s6-13"/>
          <p:cNvSpPr txBox="1"/>
          <p:nvPr/>
        </p:nvSpPr>
        <p:spPr>
          <a:xfrm>
            <a:off x="2921000" y="4318000"/>
            <a:ext cx="211328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영업일 1~2일 안에</a:t>
            </a:r>
            <a:endParaRPr lang="en-US" sz="1300" dirty="0"/>
          </a:p>
          <a:p>
            <a:pPr algn="l" indent="0" marL="0">
              <a:lnSpc>
                <a:spcPct val="1380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단가와 납기 회신</a:t>
            </a:r>
            <a:endParaRPr lang="en-US" sz="1300" dirty="0"/>
          </a:p>
        </p:txBody>
      </p:sp>
      <p:sp>
        <p:nvSpPr>
          <p:cNvPr id="16" name="s6-14"/>
          <p:cNvSpPr/>
          <p:nvPr/>
        </p:nvSpPr>
        <p:spPr>
          <a:xfrm>
            <a:off x="5080000" y="3479800"/>
            <a:ext cx="152400" cy="152400"/>
          </a:xfrm>
          <a:prstGeom prst="ellipse">
            <a:avLst/>
          </a:prstGeom>
          <a:solidFill>
            <a:srgbClr val="15181C"/>
          </a:solidFill>
          <a:ln/>
        </p:spPr>
      </p:sp>
      <p:sp>
        <p:nvSpPr>
          <p:cNvPr id="17" name="s6-15"/>
          <p:cNvSpPr txBox="1"/>
          <p:nvPr/>
        </p:nvSpPr>
        <p:spPr>
          <a:xfrm>
            <a:off x="5080000" y="2984500"/>
            <a:ext cx="19812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s6-16"/>
          <p:cNvSpPr txBox="1"/>
          <p:nvPr/>
        </p:nvSpPr>
        <p:spPr>
          <a:xfrm>
            <a:off x="5080000" y="3873500"/>
            <a:ext cx="211328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20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시제품</a:t>
            </a:r>
            <a:endParaRPr lang="en-US" sz="2000" dirty="0"/>
          </a:p>
        </p:txBody>
      </p:sp>
      <p:sp>
        <p:nvSpPr>
          <p:cNvPr id="19" name="s6-17"/>
          <p:cNvSpPr txBox="1"/>
          <p:nvPr/>
        </p:nvSpPr>
        <p:spPr>
          <a:xfrm>
            <a:off x="5080000" y="4318000"/>
            <a:ext cx="211328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보통 5~7일,</a:t>
            </a:r>
            <a:endParaRPr lang="en-US" sz="1300" dirty="0"/>
          </a:p>
          <a:p>
            <a:pPr algn="l" indent="0" marL="0">
              <a:lnSpc>
                <a:spcPct val="1380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첫 제품 치수 확인 후 발송</a:t>
            </a:r>
            <a:endParaRPr lang="en-US" sz="1300" dirty="0"/>
          </a:p>
        </p:txBody>
      </p:sp>
      <p:sp>
        <p:nvSpPr>
          <p:cNvPr id="20" name="s6-18"/>
          <p:cNvSpPr/>
          <p:nvPr/>
        </p:nvSpPr>
        <p:spPr>
          <a:xfrm>
            <a:off x="7239000" y="3479800"/>
            <a:ext cx="152400" cy="152400"/>
          </a:xfrm>
          <a:prstGeom prst="ellipse">
            <a:avLst/>
          </a:prstGeom>
          <a:solidFill>
            <a:srgbClr val="15181C"/>
          </a:solidFill>
          <a:ln/>
        </p:spPr>
      </p:sp>
      <p:sp>
        <p:nvSpPr>
          <p:cNvPr id="21" name="s6-19"/>
          <p:cNvSpPr txBox="1"/>
          <p:nvPr/>
        </p:nvSpPr>
        <p:spPr>
          <a:xfrm>
            <a:off x="7239000" y="2984500"/>
            <a:ext cx="19812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04</a:t>
            </a:r>
            <a:endParaRPr lang="en-US" sz="1500" dirty="0"/>
          </a:p>
        </p:txBody>
      </p:sp>
      <p:sp>
        <p:nvSpPr>
          <p:cNvPr id="22" name="s6-20"/>
          <p:cNvSpPr txBox="1"/>
          <p:nvPr/>
        </p:nvSpPr>
        <p:spPr>
          <a:xfrm>
            <a:off x="7239000" y="3873500"/>
            <a:ext cx="211328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20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양산</a:t>
            </a:r>
            <a:endParaRPr lang="en-US" sz="2000" dirty="0"/>
          </a:p>
        </p:txBody>
      </p:sp>
      <p:sp>
        <p:nvSpPr>
          <p:cNvPr id="23" name="s6-21"/>
          <p:cNvSpPr txBox="1"/>
          <p:nvPr/>
        </p:nvSpPr>
        <p:spPr>
          <a:xfrm>
            <a:off x="7239000" y="4318000"/>
            <a:ext cx="211328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승인 후 일정 확정,</a:t>
            </a:r>
            <a:endParaRPr lang="en-US" sz="1300" dirty="0"/>
          </a:p>
          <a:p>
            <a:pPr algn="l" indent="0" marL="0">
              <a:lnSpc>
                <a:spcPct val="1380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진행 중간에 알림</a:t>
            </a:r>
            <a:endParaRPr lang="en-US" sz="1300" dirty="0"/>
          </a:p>
        </p:txBody>
      </p:sp>
      <p:sp>
        <p:nvSpPr>
          <p:cNvPr id="24" name="s6-22"/>
          <p:cNvSpPr/>
          <p:nvPr/>
        </p:nvSpPr>
        <p:spPr>
          <a:xfrm>
            <a:off x="9398000" y="3479800"/>
            <a:ext cx="152400" cy="152400"/>
          </a:xfrm>
          <a:prstGeom prst="ellipse">
            <a:avLst/>
          </a:prstGeom>
          <a:solidFill>
            <a:srgbClr val="15181C"/>
          </a:solidFill>
          <a:ln/>
        </p:spPr>
      </p:sp>
      <p:sp>
        <p:nvSpPr>
          <p:cNvPr id="25" name="s6-23"/>
          <p:cNvSpPr txBox="1"/>
          <p:nvPr/>
        </p:nvSpPr>
        <p:spPr>
          <a:xfrm>
            <a:off x="9398000" y="2984500"/>
            <a:ext cx="19812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05</a:t>
            </a:r>
            <a:endParaRPr lang="en-US" sz="1500" dirty="0"/>
          </a:p>
        </p:txBody>
      </p:sp>
      <p:sp>
        <p:nvSpPr>
          <p:cNvPr id="26" name="s6-24"/>
          <p:cNvSpPr txBox="1"/>
          <p:nvPr/>
        </p:nvSpPr>
        <p:spPr>
          <a:xfrm>
            <a:off x="9398000" y="3873500"/>
            <a:ext cx="211328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20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출하</a:t>
            </a:r>
            <a:endParaRPr lang="en-US" sz="2000" dirty="0"/>
          </a:p>
        </p:txBody>
      </p:sp>
      <p:sp>
        <p:nvSpPr>
          <p:cNvPr id="27" name="s6-25"/>
          <p:cNvSpPr txBox="1"/>
          <p:nvPr/>
        </p:nvSpPr>
        <p:spPr>
          <a:xfrm>
            <a:off x="9398000" y="4318000"/>
            <a:ext cx="211328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출하 검사·성적서,</a:t>
            </a:r>
            <a:endParaRPr lang="en-US" sz="1300" dirty="0"/>
          </a:p>
          <a:p>
            <a:pPr algn="l" indent="0" marL="0">
              <a:lnSpc>
                <a:spcPct val="1380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택배 또는 직접 납품</a:t>
            </a:r>
            <a:endParaRPr lang="en-US" sz="1300" dirty="0"/>
          </a:p>
        </p:txBody>
      </p:sp>
      <p:sp>
        <p:nvSpPr>
          <p:cNvPr id="28" name="s6-26"/>
          <p:cNvSpPr/>
          <p:nvPr/>
        </p:nvSpPr>
        <p:spPr>
          <a:xfrm>
            <a:off x="762000" y="5524500"/>
            <a:ext cx="10668000" cy="698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6-27"/>
          <p:cNvSpPr txBox="1"/>
          <p:nvPr/>
        </p:nvSpPr>
        <p:spPr>
          <a:xfrm>
            <a:off x="1079500" y="5727700"/>
            <a:ext cx="105664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40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급한 건은 접수할 때 말씀해 주세요. 가능한 날짜를 먼저 알려 드리고 시작합니다.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7-0"/>
          <p:cNvSpPr txBox="1"/>
          <p:nvPr/>
        </p:nvSpPr>
        <p:spPr>
          <a:xfrm>
            <a:off x="762000" y="381000"/>
            <a:ext cx="5943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1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세온정밀  회사소개서</a:t>
            </a:r>
            <a:endParaRPr lang="en-US" sz="1100" dirty="0"/>
          </a:p>
        </p:txBody>
      </p:sp>
      <p:sp>
        <p:nvSpPr>
          <p:cNvPr id="3" name="s7-1"/>
          <p:cNvSpPr txBox="1"/>
          <p:nvPr/>
        </p:nvSpPr>
        <p:spPr>
          <a:xfrm>
            <a:off x="9525000" y="381000"/>
            <a:ext cx="1981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100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07 / 10</a:t>
            </a:r>
            <a:endParaRPr lang="en-US" sz="1100" dirty="0"/>
          </a:p>
        </p:txBody>
      </p:sp>
      <p:sp>
        <p:nvSpPr>
          <p:cNvPr id="4" name="s7-2"/>
          <p:cNvSpPr txBox="1"/>
          <p:nvPr/>
        </p:nvSpPr>
        <p:spPr>
          <a:xfrm>
            <a:off x="10795000" y="64643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000" dirty="0">
                <a:solidFill>
                  <a:srgbClr val="B4BAC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견본</a:t>
            </a:r>
            <a:endParaRPr lang="en-US" sz="1000" dirty="0"/>
          </a:p>
        </p:txBody>
      </p:sp>
      <p:sp>
        <p:nvSpPr>
          <p:cNvPr id="5" name="s7-3"/>
          <p:cNvSpPr txBox="1"/>
          <p:nvPr/>
        </p:nvSpPr>
        <p:spPr>
          <a:xfrm>
            <a:off x="762000" y="1066800"/>
            <a:ext cx="79248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C8501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품질</a:t>
            </a:r>
            <a:endParaRPr lang="en-US" sz="1300" dirty="0"/>
          </a:p>
        </p:txBody>
      </p:sp>
      <p:sp>
        <p:nvSpPr>
          <p:cNvPr id="6" name="s7-4"/>
          <p:cNvSpPr txBox="1"/>
          <p:nvPr/>
        </p:nvSpPr>
        <p:spPr>
          <a:xfrm>
            <a:off x="762000" y="1397000"/>
            <a:ext cx="99060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spc="-100" kern="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재는 것까지가 가공입니다</a:t>
            </a:r>
            <a:endParaRPr lang="en-US" sz="3200" dirty="0"/>
          </a:p>
        </p:txBody>
      </p:sp>
      <p:sp>
        <p:nvSpPr>
          <p:cNvPr id="7" name="s7-5"/>
          <p:cNvSpPr txBox="1"/>
          <p:nvPr/>
        </p:nvSpPr>
        <p:spPr>
          <a:xfrm>
            <a:off x="762000" y="2095500"/>
            <a:ext cx="660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7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±0.01mm 공차까지 상시 가공합니다.</a:t>
            </a:r>
            <a:endParaRPr lang="en-US" sz="1700" dirty="0"/>
          </a:p>
        </p:txBody>
      </p:sp>
      <p:sp>
        <p:nvSpPr>
          <p:cNvPr id="8" name="s7-6"/>
          <p:cNvSpPr txBox="1"/>
          <p:nvPr/>
        </p:nvSpPr>
        <p:spPr>
          <a:xfrm>
            <a:off x="762000" y="2794000"/>
            <a:ext cx="79248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b="1" spc="-100" kern="0" dirty="0">
                <a:solidFill>
                  <a:srgbClr val="D3D7D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en-US" sz="3200" dirty="0"/>
          </a:p>
        </p:txBody>
      </p:sp>
      <p:sp>
        <p:nvSpPr>
          <p:cNvPr id="9" name="s7-7"/>
          <p:cNvSpPr txBox="1"/>
          <p:nvPr/>
        </p:nvSpPr>
        <p:spPr>
          <a:xfrm>
            <a:off x="1460500" y="2819400"/>
            <a:ext cx="3302000" cy="349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9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초품 검사</a:t>
            </a:r>
            <a:endParaRPr lang="en-US" sz="1900" dirty="0"/>
          </a:p>
        </p:txBody>
      </p:sp>
      <p:sp>
        <p:nvSpPr>
          <p:cNvPr id="10" name="s7-8"/>
          <p:cNvSpPr txBox="1"/>
          <p:nvPr/>
        </p:nvSpPr>
        <p:spPr>
          <a:xfrm>
            <a:off x="1460500" y="3175000"/>
            <a:ext cx="39624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첫 1개를 도면 치수</a:t>
            </a:r>
            <a:endParaRPr lang="en-US" sz="1300" dirty="0"/>
          </a:p>
          <a:p>
            <a:pPr algn="l" indent="0" marL="0">
              <a:lnSpc>
                <a:spcPct val="1380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전체로 확인</a:t>
            </a:r>
            <a:endParaRPr lang="en-US" sz="1300" dirty="0"/>
          </a:p>
        </p:txBody>
      </p:sp>
      <p:sp>
        <p:nvSpPr>
          <p:cNvPr id="11" name="s7-9"/>
          <p:cNvSpPr txBox="1"/>
          <p:nvPr/>
        </p:nvSpPr>
        <p:spPr>
          <a:xfrm>
            <a:off x="762000" y="3937000"/>
            <a:ext cx="79248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b="1" spc="-100" kern="0" dirty="0">
                <a:solidFill>
                  <a:srgbClr val="D3D7D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</a:t>
            </a:r>
            <a:endParaRPr lang="en-US" sz="3200" dirty="0"/>
          </a:p>
        </p:txBody>
      </p:sp>
      <p:sp>
        <p:nvSpPr>
          <p:cNvPr id="12" name="s7-10"/>
          <p:cNvSpPr txBox="1"/>
          <p:nvPr/>
        </p:nvSpPr>
        <p:spPr>
          <a:xfrm>
            <a:off x="1460500" y="3962400"/>
            <a:ext cx="3302000" cy="349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9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공정 중 검사</a:t>
            </a:r>
            <a:endParaRPr lang="en-US" sz="1900" dirty="0"/>
          </a:p>
        </p:txBody>
      </p:sp>
      <p:sp>
        <p:nvSpPr>
          <p:cNvPr id="13" name="s7-11"/>
          <p:cNvSpPr txBox="1"/>
          <p:nvPr/>
        </p:nvSpPr>
        <p:spPr>
          <a:xfrm>
            <a:off x="1460500" y="4318000"/>
            <a:ext cx="39624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정해 둔 간격마다</a:t>
            </a:r>
            <a:endParaRPr lang="en-US" sz="1300" dirty="0"/>
          </a:p>
          <a:p>
            <a:pPr algn="l" indent="0" marL="0">
              <a:lnSpc>
                <a:spcPct val="1380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주요 치수 확인</a:t>
            </a:r>
            <a:endParaRPr lang="en-US" sz="1300" dirty="0"/>
          </a:p>
        </p:txBody>
      </p:sp>
      <p:sp>
        <p:nvSpPr>
          <p:cNvPr id="14" name="s7-12"/>
          <p:cNvSpPr txBox="1"/>
          <p:nvPr/>
        </p:nvSpPr>
        <p:spPr>
          <a:xfrm>
            <a:off x="762000" y="5080000"/>
            <a:ext cx="79248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b="1" spc="-100" kern="0" dirty="0">
                <a:solidFill>
                  <a:srgbClr val="C8501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</a:t>
            </a:r>
            <a:endParaRPr lang="en-US" sz="3200" dirty="0"/>
          </a:p>
        </p:txBody>
      </p:sp>
      <p:sp>
        <p:nvSpPr>
          <p:cNvPr id="15" name="s7-13"/>
          <p:cNvSpPr txBox="1"/>
          <p:nvPr/>
        </p:nvSpPr>
        <p:spPr>
          <a:xfrm>
            <a:off x="1460500" y="5105400"/>
            <a:ext cx="3302000" cy="349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9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출하 검사</a:t>
            </a:r>
            <a:endParaRPr lang="en-US" sz="1900" dirty="0"/>
          </a:p>
        </p:txBody>
      </p:sp>
      <p:sp>
        <p:nvSpPr>
          <p:cNvPr id="16" name="s7-14"/>
          <p:cNvSpPr txBox="1"/>
          <p:nvPr/>
        </p:nvSpPr>
        <p:spPr>
          <a:xfrm>
            <a:off x="1460500" y="5461000"/>
            <a:ext cx="39624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수량·외관·치수 확인,</a:t>
            </a:r>
            <a:endParaRPr lang="en-US" sz="1300" dirty="0"/>
          </a:p>
          <a:p>
            <a:pPr algn="l" indent="0" marL="0">
              <a:lnSpc>
                <a:spcPct val="138000"/>
              </a:lnSpc>
              <a:buNone/>
            </a:pPr>
            <a:r>
              <a:rPr lang="en-US" sz="13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요청 시 성적서</a:t>
            </a:r>
            <a:endParaRPr lang="en-US" sz="1300" dirty="0"/>
          </a:p>
        </p:txBody>
      </p:sp>
      <p:sp>
        <p:nvSpPr>
          <p:cNvPr id="17" name="s7-15"/>
          <p:cNvSpPr/>
          <p:nvPr/>
        </p:nvSpPr>
        <p:spPr>
          <a:xfrm>
            <a:off x="6477000" y="2794000"/>
            <a:ext cx="4953000" cy="3429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s7-16"/>
          <p:cNvSpPr txBox="1"/>
          <p:nvPr/>
        </p:nvSpPr>
        <p:spPr>
          <a:xfrm>
            <a:off x="6858000" y="3111500"/>
            <a:ext cx="3962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측정 장비</a:t>
            </a:r>
            <a:endParaRPr lang="en-US" sz="1300" dirty="0"/>
          </a:p>
        </p:txBody>
      </p:sp>
      <p:sp>
        <p:nvSpPr>
          <p:cNvPr id="19" name="s7-17"/>
          <p:cNvSpPr/>
          <p:nvPr/>
        </p:nvSpPr>
        <p:spPr>
          <a:xfrm>
            <a:off x="6858000" y="3556000"/>
            <a:ext cx="41910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  <p:sp>
        <p:nvSpPr>
          <p:cNvPr id="20" name="s7-18"/>
          <p:cNvSpPr txBox="1"/>
          <p:nvPr/>
        </p:nvSpPr>
        <p:spPr>
          <a:xfrm>
            <a:off x="6858000" y="3708400"/>
            <a:ext cx="435864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3차원 측정기 1대</a:t>
            </a:r>
            <a:endParaRPr lang="en-US" sz="1500" dirty="0"/>
          </a:p>
        </p:txBody>
      </p:sp>
      <p:sp>
        <p:nvSpPr>
          <p:cNvPr id="21" name="s7-19"/>
          <p:cNvSpPr/>
          <p:nvPr/>
        </p:nvSpPr>
        <p:spPr>
          <a:xfrm>
            <a:off x="6858000" y="4140200"/>
            <a:ext cx="41910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  <p:sp>
        <p:nvSpPr>
          <p:cNvPr id="22" name="s7-20"/>
          <p:cNvSpPr txBox="1"/>
          <p:nvPr/>
        </p:nvSpPr>
        <p:spPr>
          <a:xfrm>
            <a:off x="6858000" y="4292600"/>
            <a:ext cx="435864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윤곽·표면 거칠기 측정기 1대</a:t>
            </a:r>
            <a:endParaRPr lang="en-US" sz="1500" dirty="0"/>
          </a:p>
        </p:txBody>
      </p:sp>
      <p:sp>
        <p:nvSpPr>
          <p:cNvPr id="23" name="s7-21"/>
          <p:cNvSpPr/>
          <p:nvPr/>
        </p:nvSpPr>
        <p:spPr>
          <a:xfrm>
            <a:off x="6858000" y="4724400"/>
            <a:ext cx="41910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  <p:sp>
        <p:nvSpPr>
          <p:cNvPr id="24" name="s7-22"/>
          <p:cNvSpPr txBox="1"/>
          <p:nvPr/>
        </p:nvSpPr>
        <p:spPr>
          <a:xfrm>
            <a:off x="6858000" y="4876800"/>
            <a:ext cx="435864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하이트 게이지 · 마이크로미터</a:t>
            </a:r>
            <a:endParaRPr lang="en-US" sz="1500" dirty="0"/>
          </a:p>
        </p:txBody>
      </p:sp>
      <p:sp>
        <p:nvSpPr>
          <p:cNvPr id="25" name="s7-23"/>
          <p:cNvSpPr/>
          <p:nvPr/>
        </p:nvSpPr>
        <p:spPr>
          <a:xfrm>
            <a:off x="6858000" y="5308600"/>
            <a:ext cx="4191000" cy="0"/>
          </a:xfrm>
          <a:prstGeom prst="line">
            <a:avLst/>
          </a:prstGeom>
          <a:noFill/>
          <a:ln w="12700">
            <a:solidFill>
              <a:srgbClr val="D3D7DB"/>
            </a:solidFill>
            <a:prstDash val="solid"/>
          </a:ln>
        </p:spPr>
      </p:sp>
      <p:sp>
        <p:nvSpPr>
          <p:cNvPr id="26" name="s7-24"/>
          <p:cNvSpPr txBox="1"/>
          <p:nvPr/>
        </p:nvSpPr>
        <p:spPr>
          <a:xfrm>
            <a:off x="6858000" y="5461000"/>
            <a:ext cx="435864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핀 게이지 · 블록 게이지 세트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8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8-0"/>
          <p:cNvSpPr txBox="1"/>
          <p:nvPr/>
        </p:nvSpPr>
        <p:spPr>
          <a:xfrm>
            <a:off x="762000" y="381000"/>
            <a:ext cx="5943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100" b="1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세온정밀  회사소개서</a:t>
            </a:r>
            <a:endParaRPr lang="en-US" sz="1100" dirty="0"/>
          </a:p>
        </p:txBody>
      </p:sp>
      <p:sp>
        <p:nvSpPr>
          <p:cNvPr id="3" name="s8-1"/>
          <p:cNvSpPr txBox="1"/>
          <p:nvPr/>
        </p:nvSpPr>
        <p:spPr>
          <a:xfrm>
            <a:off x="9525000" y="381000"/>
            <a:ext cx="1981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10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08 / 10</a:t>
            </a:r>
            <a:endParaRPr lang="en-US" sz="1100" dirty="0"/>
          </a:p>
        </p:txBody>
      </p:sp>
      <p:sp>
        <p:nvSpPr>
          <p:cNvPr id="4" name="s8-2"/>
          <p:cNvSpPr txBox="1"/>
          <p:nvPr/>
        </p:nvSpPr>
        <p:spPr>
          <a:xfrm>
            <a:off x="10795000" y="64643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000" dirty="0">
                <a:solidFill>
                  <a:srgbClr val="5A626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견본</a:t>
            </a:r>
            <a:endParaRPr lang="en-US" sz="1000" dirty="0"/>
          </a:p>
        </p:txBody>
      </p:sp>
      <p:sp>
        <p:nvSpPr>
          <p:cNvPr id="5" name="s8-3"/>
          <p:cNvSpPr txBox="1"/>
          <p:nvPr/>
        </p:nvSpPr>
        <p:spPr>
          <a:xfrm>
            <a:off x="762000" y="1066800"/>
            <a:ext cx="79248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E8875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숫자로 보는 세온정밀</a:t>
            </a:r>
            <a:endParaRPr lang="en-US" sz="1300" dirty="0"/>
          </a:p>
        </p:txBody>
      </p:sp>
      <p:sp>
        <p:nvSpPr>
          <p:cNvPr id="6" name="s8-4"/>
          <p:cNvSpPr txBox="1"/>
          <p:nvPr/>
        </p:nvSpPr>
        <p:spPr>
          <a:xfrm>
            <a:off x="762000" y="1397000"/>
            <a:ext cx="990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3200" b="1" spc="-1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작년 한 해 기록입니다</a:t>
            </a:r>
            <a:endParaRPr lang="en-US" sz="3200" dirty="0"/>
          </a:p>
        </p:txBody>
      </p:sp>
      <p:sp>
        <p:nvSpPr>
          <p:cNvPr id="7" name="s8-5"/>
          <p:cNvSpPr/>
          <p:nvPr/>
        </p:nvSpPr>
        <p:spPr>
          <a:xfrm>
            <a:off x="762000" y="2667000"/>
            <a:ext cx="4953000" cy="0"/>
          </a:xfrm>
          <a:prstGeom prst="line">
            <a:avLst/>
          </a:prstGeom>
          <a:noFill/>
          <a:ln w="12700">
            <a:solidFill>
              <a:srgbClr val="363C43"/>
            </a:solidFill>
            <a:prstDash val="solid"/>
          </a:ln>
        </p:spPr>
      </p:sp>
      <p:sp>
        <p:nvSpPr>
          <p:cNvPr id="8" name="s8-6"/>
          <p:cNvSpPr txBox="1"/>
          <p:nvPr/>
        </p:nvSpPr>
        <p:spPr>
          <a:xfrm>
            <a:off x="762000" y="2857500"/>
            <a:ext cx="46228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7500" b="1" spc="-1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42</a:t>
            </a:r>
            <a:pPr algn="l" indent="0" marL="0">
              <a:lnSpc>
                <a:spcPct val="92000"/>
              </a:lnSpc>
              <a:buNone/>
            </a:pPr>
            <a:r>
              <a:rPr lang="en-US" sz="2400" b="1" spc="-100" kern="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곳</a:t>
            </a:r>
            <a:endParaRPr lang="en-US" sz="7500" dirty="0"/>
          </a:p>
        </p:txBody>
      </p:sp>
      <p:sp>
        <p:nvSpPr>
          <p:cNvPr id="9" name="s8-7"/>
          <p:cNvSpPr txBox="1"/>
          <p:nvPr/>
        </p:nvSpPr>
        <p:spPr>
          <a:xfrm>
            <a:off x="762000" y="3962400"/>
            <a:ext cx="4622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거래처</a:t>
            </a:r>
            <a:endParaRPr lang="en-US" sz="1500" dirty="0"/>
          </a:p>
        </p:txBody>
      </p:sp>
      <p:sp>
        <p:nvSpPr>
          <p:cNvPr id="10" name="s8-8"/>
          <p:cNvSpPr/>
          <p:nvPr/>
        </p:nvSpPr>
        <p:spPr>
          <a:xfrm>
            <a:off x="6223000" y="2667000"/>
            <a:ext cx="4953000" cy="0"/>
          </a:xfrm>
          <a:prstGeom prst="line">
            <a:avLst/>
          </a:prstGeom>
          <a:noFill/>
          <a:ln w="12700">
            <a:solidFill>
              <a:srgbClr val="363C43"/>
            </a:solidFill>
            <a:prstDash val="solid"/>
          </a:ln>
        </p:spPr>
      </p:sp>
      <p:sp>
        <p:nvSpPr>
          <p:cNvPr id="11" name="s8-9"/>
          <p:cNvSpPr txBox="1"/>
          <p:nvPr/>
        </p:nvSpPr>
        <p:spPr>
          <a:xfrm>
            <a:off x="6223000" y="2857500"/>
            <a:ext cx="46228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7500" b="1" spc="-1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130</a:t>
            </a:r>
            <a:pPr algn="l" indent="0" marL="0">
              <a:lnSpc>
                <a:spcPct val="92000"/>
              </a:lnSpc>
              <a:buNone/>
            </a:pPr>
            <a:r>
              <a:rPr lang="en-US" sz="2400" b="1" spc="-100" kern="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종</a:t>
            </a:r>
            <a:endParaRPr lang="en-US" sz="7500" dirty="0"/>
          </a:p>
        </p:txBody>
      </p:sp>
      <p:sp>
        <p:nvSpPr>
          <p:cNvPr id="12" name="s8-10"/>
          <p:cNvSpPr txBox="1"/>
          <p:nvPr/>
        </p:nvSpPr>
        <p:spPr>
          <a:xfrm>
            <a:off x="6223000" y="3962400"/>
            <a:ext cx="4622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월 평균 출하 품목</a:t>
            </a:r>
            <a:endParaRPr lang="en-US" sz="1500" dirty="0"/>
          </a:p>
        </p:txBody>
      </p:sp>
      <p:sp>
        <p:nvSpPr>
          <p:cNvPr id="13" name="s8-11"/>
          <p:cNvSpPr/>
          <p:nvPr/>
        </p:nvSpPr>
        <p:spPr>
          <a:xfrm>
            <a:off x="762000" y="4508500"/>
            <a:ext cx="4953000" cy="0"/>
          </a:xfrm>
          <a:prstGeom prst="line">
            <a:avLst/>
          </a:prstGeom>
          <a:noFill/>
          <a:ln w="12700">
            <a:solidFill>
              <a:srgbClr val="363C43"/>
            </a:solidFill>
            <a:prstDash val="solid"/>
          </a:ln>
        </p:spPr>
      </p:sp>
      <p:sp>
        <p:nvSpPr>
          <p:cNvPr id="14" name="s8-12"/>
          <p:cNvSpPr txBox="1"/>
          <p:nvPr/>
        </p:nvSpPr>
        <p:spPr>
          <a:xfrm>
            <a:off x="762000" y="4699000"/>
            <a:ext cx="46228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7500" b="1" spc="-1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97.6</a:t>
            </a:r>
            <a:pPr algn="l" indent="0" marL="0">
              <a:lnSpc>
                <a:spcPct val="92000"/>
              </a:lnSpc>
              <a:buNone/>
            </a:pPr>
            <a:r>
              <a:rPr lang="en-US" sz="2400" b="1" spc="-100" kern="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%</a:t>
            </a:r>
            <a:endParaRPr lang="en-US" sz="7500" dirty="0"/>
          </a:p>
        </p:txBody>
      </p:sp>
      <p:sp>
        <p:nvSpPr>
          <p:cNvPr id="15" name="s8-13"/>
          <p:cNvSpPr txBox="1"/>
          <p:nvPr/>
        </p:nvSpPr>
        <p:spPr>
          <a:xfrm>
            <a:off x="762000" y="5803900"/>
            <a:ext cx="4622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약속한 날 출하 비율</a:t>
            </a:r>
            <a:endParaRPr lang="en-US" sz="1500" dirty="0"/>
          </a:p>
        </p:txBody>
      </p:sp>
      <p:sp>
        <p:nvSpPr>
          <p:cNvPr id="16" name="s8-14"/>
          <p:cNvSpPr/>
          <p:nvPr/>
        </p:nvSpPr>
        <p:spPr>
          <a:xfrm>
            <a:off x="6223000" y="4508500"/>
            <a:ext cx="4953000" cy="0"/>
          </a:xfrm>
          <a:prstGeom prst="line">
            <a:avLst/>
          </a:prstGeom>
          <a:noFill/>
          <a:ln w="12700">
            <a:solidFill>
              <a:srgbClr val="363C43"/>
            </a:solidFill>
            <a:prstDash val="solid"/>
          </a:ln>
        </p:spPr>
      </p:sp>
      <p:sp>
        <p:nvSpPr>
          <p:cNvPr id="17" name="s8-15"/>
          <p:cNvSpPr txBox="1"/>
          <p:nvPr/>
        </p:nvSpPr>
        <p:spPr>
          <a:xfrm>
            <a:off x="6223000" y="4699000"/>
            <a:ext cx="46228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7500" b="1" spc="-1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81</a:t>
            </a:r>
            <a:pPr algn="l" indent="0" marL="0">
              <a:lnSpc>
                <a:spcPct val="92000"/>
              </a:lnSpc>
              <a:buNone/>
            </a:pPr>
            <a:r>
              <a:rPr lang="en-US" sz="2400" b="1" spc="-100" kern="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%</a:t>
            </a:r>
            <a:endParaRPr lang="en-US" sz="7500" dirty="0"/>
          </a:p>
        </p:txBody>
      </p:sp>
      <p:sp>
        <p:nvSpPr>
          <p:cNvPr id="18" name="s8-16"/>
          <p:cNvSpPr txBox="1"/>
          <p:nvPr/>
        </p:nvSpPr>
        <p:spPr>
          <a:xfrm>
            <a:off x="6223000" y="5803900"/>
            <a:ext cx="4622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다시 주문한 거래처</a:t>
            </a:r>
            <a:endParaRPr lang="en-US" sz="1500" dirty="0"/>
          </a:p>
        </p:txBody>
      </p:sp>
      <p:sp>
        <p:nvSpPr>
          <p:cNvPr id="19" name="s8-17"/>
          <p:cNvSpPr txBox="1"/>
          <p:nvPr/>
        </p:nvSpPr>
        <p:spPr>
          <a:xfrm>
            <a:off x="762000" y="6350000"/>
            <a:ext cx="7924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100" dirty="0">
                <a:solidFill>
                  <a:srgbClr val="6C747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2025년 1~12월 출하 기록 기준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9-0"/>
          <p:cNvSpPr txBox="1"/>
          <p:nvPr/>
        </p:nvSpPr>
        <p:spPr>
          <a:xfrm>
            <a:off x="762000" y="381000"/>
            <a:ext cx="5943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100" b="1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세온정밀  회사소개서</a:t>
            </a:r>
            <a:endParaRPr lang="en-US" sz="1100" dirty="0"/>
          </a:p>
        </p:txBody>
      </p:sp>
      <p:sp>
        <p:nvSpPr>
          <p:cNvPr id="3" name="s9-1"/>
          <p:cNvSpPr txBox="1"/>
          <p:nvPr/>
        </p:nvSpPr>
        <p:spPr>
          <a:xfrm>
            <a:off x="9525000" y="381000"/>
            <a:ext cx="1981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100" dirty="0">
                <a:solidFill>
                  <a:srgbClr val="8A929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09 / 10</a:t>
            </a:r>
            <a:endParaRPr lang="en-US" sz="1100" dirty="0"/>
          </a:p>
        </p:txBody>
      </p:sp>
      <p:sp>
        <p:nvSpPr>
          <p:cNvPr id="4" name="s9-2"/>
          <p:cNvSpPr txBox="1"/>
          <p:nvPr/>
        </p:nvSpPr>
        <p:spPr>
          <a:xfrm>
            <a:off x="10795000" y="64643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000" dirty="0">
                <a:solidFill>
                  <a:srgbClr val="B4BAC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견본</a:t>
            </a:r>
            <a:endParaRPr lang="en-US" sz="1000" dirty="0"/>
          </a:p>
        </p:txBody>
      </p:sp>
      <p:sp>
        <p:nvSpPr>
          <p:cNvPr id="5" name="s9-3"/>
          <p:cNvSpPr txBox="1"/>
          <p:nvPr/>
        </p:nvSpPr>
        <p:spPr>
          <a:xfrm>
            <a:off x="762000" y="1066800"/>
            <a:ext cx="79248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C8501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납품 분야</a:t>
            </a:r>
            <a:endParaRPr lang="en-US" sz="1300" dirty="0"/>
          </a:p>
        </p:txBody>
      </p:sp>
      <p:sp>
        <p:nvSpPr>
          <p:cNvPr id="6" name="s9-4"/>
          <p:cNvSpPr txBox="1"/>
          <p:nvPr/>
        </p:nvSpPr>
        <p:spPr>
          <a:xfrm>
            <a:off x="762000" y="1397000"/>
            <a:ext cx="99060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spc="-100" kern="0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이런 장비에 들어갑니다</a:t>
            </a:r>
            <a:endParaRPr lang="en-US" sz="3200" dirty="0"/>
          </a:p>
        </p:txBody>
      </p:sp>
      <p:sp>
        <p:nvSpPr>
          <p:cNvPr id="7" name="s9-5"/>
          <p:cNvSpPr/>
          <p:nvPr/>
        </p:nvSpPr>
        <p:spPr>
          <a:xfrm>
            <a:off x="762000" y="2476500"/>
            <a:ext cx="5270500" cy="1778000"/>
          </a:xfrm>
          <a:prstGeom prst="rect">
            <a:avLst/>
          </a:prstGeom>
          <a:solidFill>
            <a:srgbClr val="15181C"/>
          </a:solidFill>
          <a:ln/>
        </p:spPr>
      </p:sp>
      <p:sp>
        <p:nvSpPr>
          <p:cNvPr id="8" name="s9-6"/>
          <p:cNvSpPr txBox="1"/>
          <p:nvPr/>
        </p:nvSpPr>
        <p:spPr>
          <a:xfrm>
            <a:off x="1079500" y="2794000"/>
            <a:ext cx="1981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E8875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01</a:t>
            </a:r>
            <a:endParaRPr lang="en-US" sz="1300" dirty="0"/>
          </a:p>
        </p:txBody>
      </p:sp>
      <p:sp>
        <p:nvSpPr>
          <p:cNvPr id="9" name="s9-7"/>
          <p:cNvSpPr txBox="1"/>
          <p:nvPr/>
        </p:nvSpPr>
        <p:spPr>
          <a:xfrm>
            <a:off x="1079500" y="3086100"/>
            <a:ext cx="4886960" cy="423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반도체 · 디스플레이 장비</a:t>
            </a:r>
            <a:endParaRPr lang="en-US" sz="2300" dirty="0"/>
          </a:p>
        </p:txBody>
      </p:sp>
      <p:sp>
        <p:nvSpPr>
          <p:cNvPr id="10" name="s9-8"/>
          <p:cNvSpPr txBox="1"/>
          <p:nvPr/>
        </p:nvSpPr>
        <p:spPr>
          <a:xfrm>
            <a:off x="1079500" y="3606800"/>
            <a:ext cx="488696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dirty="0">
                <a:solidFill>
                  <a:srgbClr val="C3C9C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진공 챔버 주변 블록, 리프트 핀 가이드, 노즐</a:t>
            </a:r>
            <a:endParaRPr lang="en-US" sz="1500" dirty="0"/>
          </a:p>
        </p:txBody>
      </p:sp>
      <p:sp>
        <p:nvSpPr>
          <p:cNvPr id="11" name="s9-9"/>
          <p:cNvSpPr/>
          <p:nvPr/>
        </p:nvSpPr>
        <p:spPr>
          <a:xfrm>
            <a:off x="6159500" y="2476500"/>
            <a:ext cx="5270500" cy="177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s9-10"/>
          <p:cNvSpPr txBox="1"/>
          <p:nvPr/>
        </p:nvSpPr>
        <p:spPr>
          <a:xfrm>
            <a:off x="6477000" y="2794000"/>
            <a:ext cx="1981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C8501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</a:t>
            </a:r>
            <a:endParaRPr lang="en-US" sz="1300" dirty="0"/>
          </a:p>
        </p:txBody>
      </p:sp>
      <p:sp>
        <p:nvSpPr>
          <p:cNvPr id="13" name="s9-11"/>
          <p:cNvSpPr txBox="1"/>
          <p:nvPr/>
        </p:nvSpPr>
        <p:spPr>
          <a:xfrm>
            <a:off x="6477000" y="3086100"/>
            <a:ext cx="4886960" cy="423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23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공장 자동화 설비</a:t>
            </a:r>
            <a:endParaRPr lang="en-US" sz="2300" dirty="0"/>
          </a:p>
        </p:txBody>
      </p:sp>
      <p:sp>
        <p:nvSpPr>
          <p:cNvPr id="14" name="s9-12"/>
          <p:cNvSpPr txBox="1"/>
          <p:nvPr/>
        </p:nvSpPr>
        <p:spPr>
          <a:xfrm>
            <a:off x="6477000" y="3606800"/>
            <a:ext cx="488696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그리퍼 손가락, 실린더 브래킷, 센서 고정대</a:t>
            </a:r>
            <a:endParaRPr lang="en-US" sz="1500" dirty="0"/>
          </a:p>
        </p:txBody>
      </p:sp>
      <p:sp>
        <p:nvSpPr>
          <p:cNvPr id="15" name="s9-13"/>
          <p:cNvSpPr/>
          <p:nvPr/>
        </p:nvSpPr>
        <p:spPr>
          <a:xfrm>
            <a:off x="762000" y="4381500"/>
            <a:ext cx="5270500" cy="177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s9-14"/>
          <p:cNvSpPr txBox="1"/>
          <p:nvPr/>
        </p:nvSpPr>
        <p:spPr>
          <a:xfrm>
            <a:off x="1079500" y="4699000"/>
            <a:ext cx="1981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C8501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s9-15"/>
          <p:cNvSpPr txBox="1"/>
          <p:nvPr/>
        </p:nvSpPr>
        <p:spPr>
          <a:xfrm>
            <a:off x="1079500" y="4991100"/>
            <a:ext cx="4886960" cy="423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23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계측 · 검사 장비</a:t>
            </a:r>
            <a:endParaRPr lang="en-US" sz="2300" dirty="0"/>
          </a:p>
        </p:txBody>
      </p:sp>
      <p:sp>
        <p:nvSpPr>
          <p:cNvPr id="18" name="s9-16"/>
          <p:cNvSpPr txBox="1"/>
          <p:nvPr/>
        </p:nvSpPr>
        <p:spPr>
          <a:xfrm>
            <a:off x="1079500" y="5511800"/>
            <a:ext cx="488696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측정 지그, 기준 블록, 고정 플레이트</a:t>
            </a:r>
            <a:endParaRPr lang="en-US" sz="1500" dirty="0"/>
          </a:p>
        </p:txBody>
      </p:sp>
      <p:sp>
        <p:nvSpPr>
          <p:cNvPr id="19" name="s9-17"/>
          <p:cNvSpPr/>
          <p:nvPr/>
        </p:nvSpPr>
        <p:spPr>
          <a:xfrm>
            <a:off x="6159500" y="4381500"/>
            <a:ext cx="5270500" cy="177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9-18"/>
          <p:cNvSpPr txBox="1"/>
          <p:nvPr/>
        </p:nvSpPr>
        <p:spPr>
          <a:xfrm>
            <a:off x="6477000" y="4699000"/>
            <a:ext cx="1981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C8501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04</a:t>
            </a:r>
            <a:endParaRPr lang="en-US" sz="1300" dirty="0"/>
          </a:p>
        </p:txBody>
      </p:sp>
      <p:sp>
        <p:nvSpPr>
          <p:cNvPr id="21" name="s9-19"/>
          <p:cNvSpPr txBox="1"/>
          <p:nvPr/>
        </p:nvSpPr>
        <p:spPr>
          <a:xfrm>
            <a:off x="6477000" y="4991100"/>
            <a:ext cx="4886960" cy="423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2300" b="1" dirty="0">
                <a:solidFill>
                  <a:srgbClr val="1518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연구소 시제품</a:t>
            </a:r>
            <a:endParaRPr lang="en-US" sz="2300" dirty="0"/>
          </a:p>
        </p:txBody>
      </p:sp>
      <p:sp>
        <p:nvSpPr>
          <p:cNvPr id="22" name="s9-20"/>
          <p:cNvSpPr txBox="1"/>
          <p:nvPr/>
        </p:nvSpPr>
        <p:spPr>
          <a:xfrm>
            <a:off x="6477000" y="5511800"/>
            <a:ext cx="488696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dirty="0">
                <a:solidFill>
                  <a:srgbClr val="58606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실험 장치 부품 1~10개 단위 가공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8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0-0"/>
          <p:cNvSpPr txBox="1"/>
          <p:nvPr/>
        </p:nvSpPr>
        <p:spPr>
          <a:xfrm>
            <a:off x="762000" y="381000"/>
            <a:ext cx="5943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100" b="1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세온정밀  회사소개서</a:t>
            </a:r>
            <a:endParaRPr lang="en-US" sz="1100" dirty="0"/>
          </a:p>
        </p:txBody>
      </p:sp>
      <p:sp>
        <p:nvSpPr>
          <p:cNvPr id="3" name="s10-1"/>
          <p:cNvSpPr txBox="1"/>
          <p:nvPr/>
        </p:nvSpPr>
        <p:spPr>
          <a:xfrm>
            <a:off x="9525000" y="381000"/>
            <a:ext cx="1981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10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10 / 10</a:t>
            </a:r>
            <a:endParaRPr lang="en-US" sz="1100" dirty="0"/>
          </a:p>
        </p:txBody>
      </p:sp>
      <p:sp>
        <p:nvSpPr>
          <p:cNvPr id="4" name="s10-2"/>
          <p:cNvSpPr txBox="1"/>
          <p:nvPr/>
        </p:nvSpPr>
        <p:spPr>
          <a:xfrm>
            <a:off x="10795000" y="64643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400"/>
              </a:lnSpc>
              <a:buNone/>
            </a:pPr>
            <a:r>
              <a:rPr lang="en-US" sz="1000" dirty="0">
                <a:solidFill>
                  <a:srgbClr val="5A626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견본</a:t>
            </a:r>
            <a:endParaRPr lang="en-US" sz="1000" dirty="0"/>
          </a:p>
        </p:txBody>
      </p:sp>
      <p:sp>
        <p:nvSpPr>
          <p:cNvPr id="5" name="s10-3"/>
          <p:cNvSpPr txBox="1"/>
          <p:nvPr/>
        </p:nvSpPr>
        <p:spPr>
          <a:xfrm>
            <a:off x="762000" y="1066800"/>
            <a:ext cx="79248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E8875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견적 문의</a:t>
            </a:r>
            <a:endParaRPr lang="en-US" sz="1300" dirty="0"/>
          </a:p>
        </p:txBody>
      </p:sp>
      <p:sp>
        <p:nvSpPr>
          <p:cNvPr id="6" name="s10-4"/>
          <p:cNvSpPr txBox="1"/>
          <p:nvPr/>
        </p:nvSpPr>
        <p:spPr>
          <a:xfrm>
            <a:off x="762000" y="1397000"/>
            <a:ext cx="6604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400"/>
              </a:lnSpc>
              <a:buNone/>
            </a:pPr>
            <a:r>
              <a:rPr lang="en-US" sz="4000" b="1" spc="-1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도면 한 장이면</a:t>
            </a:r>
            <a:endParaRPr lang="en-US" sz="4000" dirty="0"/>
          </a:p>
          <a:p>
            <a:pPr algn="l" indent="0" marL="0">
              <a:lnSpc>
                <a:spcPct val="110400"/>
              </a:lnSpc>
              <a:buNone/>
            </a:pPr>
            <a:r>
              <a:rPr lang="en-US" sz="4000" b="1" spc="-1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견적을 드립니다</a:t>
            </a:r>
            <a:endParaRPr lang="en-US" sz="4000" dirty="0"/>
          </a:p>
        </p:txBody>
      </p:sp>
      <p:sp>
        <p:nvSpPr>
          <p:cNvPr id="7" name="s10-5"/>
          <p:cNvSpPr txBox="1"/>
          <p:nvPr/>
        </p:nvSpPr>
        <p:spPr>
          <a:xfrm>
            <a:off x="762000" y="3048000"/>
            <a:ext cx="4622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함께 보내 주세요</a:t>
            </a:r>
            <a:endParaRPr lang="en-US" sz="1300" dirty="0"/>
          </a:p>
        </p:txBody>
      </p:sp>
      <p:sp>
        <p:nvSpPr>
          <p:cNvPr id="8" name="s10-6"/>
          <p:cNvSpPr/>
          <p:nvPr/>
        </p:nvSpPr>
        <p:spPr>
          <a:xfrm>
            <a:off x="762000" y="3429000"/>
            <a:ext cx="4699000" cy="0"/>
          </a:xfrm>
          <a:prstGeom prst="line">
            <a:avLst/>
          </a:prstGeom>
          <a:noFill/>
          <a:ln w="12700">
            <a:solidFill>
              <a:srgbClr val="363C43"/>
            </a:solidFill>
            <a:prstDash val="solid"/>
          </a:ln>
        </p:spPr>
      </p:sp>
      <p:sp>
        <p:nvSpPr>
          <p:cNvPr id="9" name="s10-7"/>
          <p:cNvSpPr txBox="1"/>
          <p:nvPr/>
        </p:nvSpPr>
        <p:spPr>
          <a:xfrm>
            <a:off x="762000" y="3556000"/>
            <a:ext cx="488696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도면 파일 (PDF · DWG · STEP)</a:t>
            </a:r>
            <a:endParaRPr lang="en-US" sz="1500" dirty="0"/>
          </a:p>
        </p:txBody>
      </p:sp>
      <p:sp>
        <p:nvSpPr>
          <p:cNvPr id="10" name="s10-8"/>
          <p:cNvSpPr/>
          <p:nvPr/>
        </p:nvSpPr>
        <p:spPr>
          <a:xfrm>
            <a:off x="762000" y="3975100"/>
            <a:ext cx="4699000" cy="0"/>
          </a:xfrm>
          <a:prstGeom prst="line">
            <a:avLst/>
          </a:prstGeom>
          <a:noFill/>
          <a:ln w="12700">
            <a:solidFill>
              <a:srgbClr val="363C43"/>
            </a:solidFill>
            <a:prstDash val="solid"/>
          </a:ln>
        </p:spPr>
      </p:sp>
      <p:sp>
        <p:nvSpPr>
          <p:cNvPr id="11" name="s10-9"/>
          <p:cNvSpPr txBox="1"/>
          <p:nvPr/>
        </p:nvSpPr>
        <p:spPr>
          <a:xfrm>
            <a:off x="762000" y="4102100"/>
            <a:ext cx="488696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수량</a:t>
            </a:r>
            <a:endParaRPr lang="en-US" sz="1500" dirty="0"/>
          </a:p>
        </p:txBody>
      </p:sp>
      <p:sp>
        <p:nvSpPr>
          <p:cNvPr id="12" name="s10-10"/>
          <p:cNvSpPr/>
          <p:nvPr/>
        </p:nvSpPr>
        <p:spPr>
          <a:xfrm>
            <a:off x="762000" y="4521200"/>
            <a:ext cx="4699000" cy="0"/>
          </a:xfrm>
          <a:prstGeom prst="line">
            <a:avLst/>
          </a:prstGeom>
          <a:noFill/>
          <a:ln w="12700">
            <a:solidFill>
              <a:srgbClr val="363C43"/>
            </a:solidFill>
            <a:prstDash val="solid"/>
          </a:ln>
        </p:spPr>
      </p:sp>
      <p:sp>
        <p:nvSpPr>
          <p:cNvPr id="13" name="s10-11"/>
          <p:cNvSpPr txBox="1"/>
          <p:nvPr/>
        </p:nvSpPr>
        <p:spPr>
          <a:xfrm>
            <a:off x="762000" y="4648200"/>
            <a:ext cx="488696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소재</a:t>
            </a:r>
            <a:endParaRPr lang="en-US" sz="1500" dirty="0"/>
          </a:p>
        </p:txBody>
      </p:sp>
      <p:sp>
        <p:nvSpPr>
          <p:cNvPr id="14" name="s10-12"/>
          <p:cNvSpPr/>
          <p:nvPr/>
        </p:nvSpPr>
        <p:spPr>
          <a:xfrm>
            <a:off x="762000" y="5067300"/>
            <a:ext cx="4699000" cy="0"/>
          </a:xfrm>
          <a:prstGeom prst="line">
            <a:avLst/>
          </a:prstGeom>
          <a:noFill/>
          <a:ln w="12700">
            <a:solidFill>
              <a:srgbClr val="363C43"/>
            </a:solidFill>
            <a:prstDash val="solid"/>
          </a:ln>
        </p:spPr>
      </p:sp>
      <p:sp>
        <p:nvSpPr>
          <p:cNvPr id="15" name="s10-13"/>
          <p:cNvSpPr txBox="1"/>
          <p:nvPr/>
        </p:nvSpPr>
        <p:spPr>
          <a:xfrm>
            <a:off x="762000" y="5194300"/>
            <a:ext cx="488696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후처리 (도금 · 아노다이징 등)</a:t>
            </a:r>
            <a:endParaRPr lang="en-US" sz="1500" dirty="0"/>
          </a:p>
        </p:txBody>
      </p:sp>
      <p:sp>
        <p:nvSpPr>
          <p:cNvPr id="16" name="s10-14"/>
          <p:cNvSpPr/>
          <p:nvPr/>
        </p:nvSpPr>
        <p:spPr>
          <a:xfrm>
            <a:off x="762000" y="5613400"/>
            <a:ext cx="4699000" cy="0"/>
          </a:xfrm>
          <a:prstGeom prst="line">
            <a:avLst/>
          </a:prstGeom>
          <a:noFill/>
          <a:ln w="12700">
            <a:solidFill>
              <a:srgbClr val="363C43"/>
            </a:solidFill>
            <a:prstDash val="solid"/>
          </a:ln>
        </p:spPr>
      </p:sp>
      <p:sp>
        <p:nvSpPr>
          <p:cNvPr id="17" name="s10-15"/>
          <p:cNvSpPr txBox="1"/>
          <p:nvPr/>
        </p:nvSpPr>
        <p:spPr>
          <a:xfrm>
            <a:off x="762000" y="5740400"/>
            <a:ext cx="488696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받고 싶은 날짜</a:t>
            </a:r>
            <a:endParaRPr lang="en-US" sz="1500" dirty="0"/>
          </a:p>
        </p:txBody>
      </p:sp>
      <p:sp>
        <p:nvSpPr>
          <p:cNvPr id="18" name="s10-16"/>
          <p:cNvSpPr/>
          <p:nvPr/>
        </p:nvSpPr>
        <p:spPr>
          <a:xfrm>
            <a:off x="6350000" y="3048000"/>
            <a:ext cx="5080000" cy="3175000"/>
          </a:xfrm>
          <a:prstGeom prst="rect">
            <a:avLst/>
          </a:prstGeom>
          <a:solidFill>
            <a:srgbClr val="1E2227"/>
          </a:solidFill>
          <a:ln/>
        </p:spPr>
      </p:sp>
      <p:sp>
        <p:nvSpPr>
          <p:cNvPr id="19" name="s10-17"/>
          <p:cNvSpPr txBox="1"/>
          <p:nvPr/>
        </p:nvSpPr>
        <p:spPr>
          <a:xfrm>
            <a:off x="6731000" y="3365500"/>
            <a:ext cx="449072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300" b="1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연락처</a:t>
            </a:r>
            <a:endParaRPr lang="en-US" sz="1300" dirty="0"/>
          </a:p>
        </p:txBody>
      </p:sp>
      <p:sp>
        <p:nvSpPr>
          <p:cNvPr id="20" name="s10-18"/>
          <p:cNvSpPr txBox="1"/>
          <p:nvPr/>
        </p:nvSpPr>
        <p:spPr>
          <a:xfrm>
            <a:off x="6731000" y="3746500"/>
            <a:ext cx="46228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000" b="1" spc="-1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031-000-0000</a:t>
            </a:r>
            <a:endParaRPr lang="en-US" sz="3000" dirty="0"/>
          </a:p>
        </p:txBody>
      </p:sp>
      <p:sp>
        <p:nvSpPr>
          <p:cNvPr id="21" name="s10-19"/>
          <p:cNvSpPr txBox="1"/>
          <p:nvPr/>
        </p:nvSpPr>
        <p:spPr>
          <a:xfrm>
            <a:off x="6731000" y="4318000"/>
            <a:ext cx="4622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4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quote@example.com</a:t>
            </a:r>
            <a:endParaRPr lang="en-US" sz="1700" dirty="0"/>
          </a:p>
        </p:txBody>
      </p:sp>
      <p:sp>
        <p:nvSpPr>
          <p:cNvPr id="22" name="s10-20"/>
          <p:cNvSpPr/>
          <p:nvPr/>
        </p:nvSpPr>
        <p:spPr>
          <a:xfrm>
            <a:off x="6731000" y="4889500"/>
            <a:ext cx="4318000" cy="0"/>
          </a:xfrm>
          <a:prstGeom prst="line">
            <a:avLst/>
          </a:prstGeom>
          <a:noFill/>
          <a:ln w="12700">
            <a:solidFill>
              <a:srgbClr val="363C43"/>
            </a:solidFill>
            <a:prstDash val="solid"/>
          </a:ln>
        </p:spPr>
      </p:sp>
      <p:sp>
        <p:nvSpPr>
          <p:cNvPr id="23" name="s10-21"/>
          <p:cNvSpPr txBox="1"/>
          <p:nvPr/>
        </p:nvSpPr>
        <p:spPr>
          <a:xfrm>
            <a:off x="6731000" y="5048250"/>
            <a:ext cx="4622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7200"/>
              </a:lnSpc>
              <a:buNone/>
            </a:pPr>
            <a:r>
              <a:rPr lang="en-US" sz="135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평일 8:30 – 17:30</a:t>
            </a:r>
            <a:endParaRPr lang="en-US" sz="1350" dirty="0"/>
          </a:p>
          <a:p>
            <a:pPr algn="l" indent="0" marL="0">
              <a:lnSpc>
                <a:spcPct val="147200"/>
              </a:lnSpc>
              <a:buNone/>
            </a:pPr>
            <a:r>
              <a:rPr lang="en-US" sz="1350" dirty="0">
                <a:solidFill>
                  <a:srgbClr val="9AA3A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경기도 안산시 단원구 ○○로 00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세온정밀 회사소개서 (견본)</dc:title>
  <dc:subject>PptxGenJS Presentation</dc:subject>
  <dc:creator>세온정밀</dc:creator>
  <cp:lastModifiedBy>세온정밀</cp:lastModifiedBy>
  <cp:revision>1</cp:revision>
  <dcterms:created xsi:type="dcterms:W3CDTF">2026-10-05T11:53:18Z</dcterms:created>
  <dcterms:modified xsi:type="dcterms:W3CDTF">2026-10-05T11:53:18Z</dcterms:modified>
</cp:coreProperties>
</file>